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7" r:id="rId2"/>
    <p:sldId id="261" r:id="rId3"/>
    <p:sldId id="292" r:id="rId4"/>
    <p:sldId id="293" r:id="rId5"/>
    <p:sldId id="270" r:id="rId6"/>
    <p:sldId id="320" r:id="rId7"/>
    <p:sldId id="307" r:id="rId8"/>
    <p:sldId id="294" r:id="rId9"/>
    <p:sldId id="295" r:id="rId10"/>
    <p:sldId id="302" r:id="rId11"/>
    <p:sldId id="305" r:id="rId12"/>
    <p:sldId id="306" r:id="rId13"/>
    <p:sldId id="272" r:id="rId14"/>
    <p:sldId id="321" r:id="rId15"/>
    <p:sldId id="316" r:id="rId16"/>
    <p:sldId id="319" r:id="rId17"/>
    <p:sldId id="318" r:id="rId18"/>
    <p:sldId id="312" r:id="rId19"/>
    <p:sldId id="299" r:id="rId20"/>
    <p:sldId id="308" r:id="rId21"/>
    <p:sldId id="309" r:id="rId22"/>
    <p:sldId id="310" r:id="rId23"/>
    <p:sldId id="297" r:id="rId24"/>
    <p:sldId id="311" r:id="rId25"/>
    <p:sldId id="300" r:id="rId26"/>
  </p:sldIdLst>
  <p:sldSz cx="9144000" cy="5143500" type="screen16x9"/>
  <p:notesSz cx="6858000" cy="9144000"/>
  <p:embeddedFontLst>
    <p:embeddedFont>
      <p:font typeface="Public Sans" panose="00000500000000000000" pitchFamily="50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MS Mincho" panose="020B0604020202020204" charset="-128"/>
      <p:regular r:id="rId36"/>
    </p:embeddedFont>
    <p:embeddedFont>
      <p:font typeface="Roboto Light" panose="02000000000000000000" pitchFamily="2" charset="0"/>
      <p:regular r:id="rId37"/>
      <p: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MS PGothic" panose="020B0600070205080204" pitchFamily="34" charset="-128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Playfair Display" panose="00000500000000000000" pitchFamily="50" charset="0"/>
      <p:regular r:id="rId48"/>
      <p:bold r:id="rId49"/>
      <p:italic r:id="rId50"/>
      <p:boldItalic r:id="rId51"/>
    </p:embeddedFont>
  </p:embeddedFontLst>
  <p:custDataLst>
    <p:tags r:id="rId5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 userDrawn="1">
          <p15:clr>
            <a:srgbClr val="A4A3A4"/>
          </p15:clr>
        </p15:guide>
        <p15:guide id="2" pos="4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1F"/>
    <a:srgbClr val="FF8000"/>
    <a:srgbClr val="FF9900"/>
    <a:srgbClr val="000000"/>
    <a:srgbClr val="1CB2A3"/>
    <a:srgbClr val="3BC3C7"/>
    <a:srgbClr val="75D5D8"/>
    <a:srgbClr val="CDFAFF"/>
    <a:srgbClr val="01447A"/>
    <a:srgbClr val="3F8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49"/>
    <p:restoredTop sz="96437" autoAdjust="0"/>
  </p:normalViewPr>
  <p:slideViewPr>
    <p:cSldViewPr snapToGrid="0">
      <p:cViewPr varScale="1">
        <p:scale>
          <a:sx n="149" d="100"/>
          <a:sy n="149" d="100"/>
        </p:scale>
        <p:origin x="426" y="114"/>
      </p:cViewPr>
      <p:guideLst>
        <p:guide orient="horz" pos="1552"/>
        <p:guide pos="48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f37580da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f37580da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86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336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49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623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554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0346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670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864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40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f37580da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f37580da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44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706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802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4417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012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01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685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28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18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158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450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730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23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f37580da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f37580da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018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23292" r="8812" b="30124"/>
          <a:stretch/>
        </p:blipFill>
        <p:spPr>
          <a:xfrm>
            <a:off x="7845936" y="4668253"/>
            <a:ext cx="991133" cy="31298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12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36.svg"/><Relationship Id="rId4" Type="http://schemas.openxmlformats.org/officeDocument/2006/relationships/image" Target="../media/image8.emf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5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20.emf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svg"/><Relationship Id="rId13" Type="http://schemas.openxmlformats.org/officeDocument/2006/relationships/image" Target="../media/image27.svg"/><Relationship Id="rId3" Type="http://schemas.openxmlformats.org/officeDocument/2006/relationships/notesSlide" Target="../notesSlides/notesSlide18.xm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5.png"/><Relationship Id="rId11" Type="http://schemas.openxmlformats.org/officeDocument/2006/relationships/image" Target="../media/image32.jpg"/><Relationship Id="rId5" Type="http://schemas.openxmlformats.org/officeDocument/2006/relationships/image" Target="../media/image3.png"/><Relationship Id="rId15" Type="http://schemas.openxmlformats.org/officeDocument/2006/relationships/image" Target="../media/image35.jpg"/><Relationship Id="rId10" Type="http://schemas.openxmlformats.org/officeDocument/2006/relationships/image" Target="../media/image31.jpg"/><Relationship Id="rId4" Type="http://schemas.openxmlformats.org/officeDocument/2006/relationships/image" Target="../media/image12.emf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image" Target="../media/image42.png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hyperlink" Target="transformaction.academy/agenda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hyperlink" Target="https://transformaction.academy/land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AEAA6A9-B216-C946-8654-A4AE51206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562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AEBEAEE-8181-C742-9C49-E5930BF16026}"/>
              </a:ext>
            </a:extLst>
          </p:cNvPr>
          <p:cNvSpPr txBox="1"/>
          <p:nvPr/>
        </p:nvSpPr>
        <p:spPr>
          <a:xfrm>
            <a:off x="4341489" y="4394622"/>
            <a:ext cx="4572001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base"/>
            <a:r>
              <a:rPr lang="es-ES" sz="1050" dirty="0">
                <a:solidFill>
                  <a:srgbClr val="0D3D6B"/>
                </a:solidFill>
                <a:latin typeface="Public Sans" pitchFamily="2" charset="77"/>
              </a:rPr>
              <a:t>Acompañamos la evolución de personas y </a:t>
            </a:r>
            <a:r>
              <a:rPr lang="es-ES" sz="1050" dirty="0" smtClean="0">
                <a:solidFill>
                  <a:srgbClr val="0D3D6B"/>
                </a:solidFill>
                <a:latin typeface="Public Sans" pitchFamily="2" charset="77"/>
              </a:rPr>
              <a:t>organizaciones</a:t>
            </a:r>
            <a:endParaRPr lang="es-ES" sz="1050" dirty="0">
              <a:solidFill>
                <a:srgbClr val="0D3D6B"/>
              </a:solidFill>
              <a:latin typeface="Public Sans" pitchFamily="2" charset="77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D0AD04-CD5D-6C48-BA4D-6BCAB60B16EE}"/>
              </a:ext>
            </a:extLst>
          </p:cNvPr>
          <p:cNvSpPr/>
          <p:nvPr/>
        </p:nvSpPr>
        <p:spPr>
          <a:xfrm>
            <a:off x="399600" y="423495"/>
            <a:ext cx="4244400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76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1600" dirty="0" err="1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</a:rPr>
              <a:t>Certificación</a:t>
            </a:r>
            <a:r>
              <a:rPr lang="en-US" sz="1600" dirty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</a:rPr>
              <a:t>Internacional</a:t>
            </a:r>
            <a:endParaRPr lang="en-US" sz="1600" dirty="0">
              <a:solidFill>
                <a:schemeClr val="bg1"/>
              </a:solidFill>
              <a:latin typeface="Public Sans" pitchFamily="2" charset="77"/>
              <a:ea typeface="Verdana" panose="020B0604030504040204" pitchFamily="34" charset="0"/>
            </a:endParaRPr>
          </a:p>
          <a:p>
            <a:pPr lvl="0" fontAlgn="base">
              <a:lnSpc>
                <a:spcPts val="3460"/>
              </a:lnSpc>
              <a:spcBef>
                <a:spcPct val="0"/>
              </a:spcBef>
            </a:pPr>
            <a:r>
              <a:rPr lang="es-ES" sz="3600" b="1" dirty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</a:rPr>
              <a:t>Transformación</a:t>
            </a:r>
          </a:p>
          <a:p>
            <a:pPr lvl="0" fontAlgn="base">
              <a:lnSpc>
                <a:spcPts val="3460"/>
              </a:lnSpc>
              <a:spcBef>
                <a:spcPct val="0"/>
              </a:spcBef>
            </a:pPr>
            <a:r>
              <a:rPr lang="es-ES" sz="3600" b="1" dirty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</a:rPr>
              <a:t>Cultural Sistémica®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21628" r="7414" b="29918"/>
          <a:stretch/>
        </p:blipFill>
        <p:spPr>
          <a:xfrm>
            <a:off x="4969454" y="3179015"/>
            <a:ext cx="3242331" cy="10384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3233" b="6636"/>
          <a:stretch/>
        </p:blipFill>
        <p:spPr>
          <a:xfrm>
            <a:off x="1515475" y="364482"/>
            <a:ext cx="5674619" cy="46359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786EC7-7A28-BB4B-9287-BED1652DA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8544"/>
            <a:ext cx="4162218" cy="1563202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339859" y="236350"/>
            <a:ext cx="2157056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eaLnBrk="0" fontAlgn="base" hangingPunct="0">
              <a:lnSpc>
                <a:spcPts val="224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000" b="1" kern="1200" dirty="0">
                <a:solidFill>
                  <a:schemeClr val="bg1"/>
                </a:solidFill>
                <a:latin typeface="Public Sans" pitchFamily="2" charset="77"/>
                <a:cs typeface="Calibri" panose="020F0502020204030204" pitchFamily="34" charset="0"/>
              </a:rPr>
              <a:t>Modelo TCS® y </a:t>
            </a:r>
            <a:r>
              <a:rPr lang="es-ES" sz="2000" b="1" kern="1200" dirty="0" smtClean="0">
                <a:solidFill>
                  <a:schemeClr val="bg1"/>
                </a:solidFill>
                <a:latin typeface="Public Sans" pitchFamily="2" charset="77"/>
                <a:cs typeface="Calibri" panose="020F0502020204030204" pitchFamily="34" charset="0"/>
              </a:rPr>
              <a:t>Certificaciones</a:t>
            </a:r>
          </a:p>
          <a:p>
            <a:pPr lvl="0" eaLnBrk="0" fontAlgn="base" hangingPunct="0">
              <a:lnSpc>
                <a:spcPts val="224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800" kern="1200" dirty="0" err="1" smtClean="0">
                <a:solidFill>
                  <a:schemeClr val="bg1"/>
                </a:solidFill>
                <a:latin typeface="Public Sans" pitchFamily="2" charset="77"/>
                <a:cs typeface="Calibri" panose="020F0502020204030204" pitchFamily="34" charset="0"/>
              </a:rPr>
              <a:t>by</a:t>
            </a:r>
            <a:r>
              <a:rPr lang="es-ES" sz="800" kern="1200" dirty="0" smtClean="0">
                <a:solidFill>
                  <a:schemeClr val="bg1"/>
                </a:solidFill>
                <a:latin typeface="Public Sans" pitchFamily="2" charset="77"/>
                <a:cs typeface="Calibri" panose="020F0502020204030204" pitchFamily="34" charset="0"/>
              </a:rPr>
              <a:t> </a:t>
            </a:r>
            <a:r>
              <a:rPr lang="es-ES" sz="800" kern="1200" dirty="0" err="1" smtClean="0">
                <a:solidFill>
                  <a:schemeClr val="bg1"/>
                </a:solidFill>
                <a:latin typeface="Public Sans" pitchFamily="2" charset="77"/>
                <a:cs typeface="Calibri" panose="020F0502020204030204" pitchFamily="34" charset="0"/>
              </a:rPr>
              <a:t>TransformAction</a:t>
            </a:r>
            <a:r>
              <a:rPr lang="es-ES" sz="800" kern="1200" dirty="0" smtClean="0">
                <a:solidFill>
                  <a:schemeClr val="bg1"/>
                </a:solidFill>
                <a:latin typeface="Public Sans" pitchFamily="2" charset="77"/>
                <a:cs typeface="Calibri" panose="020F0502020204030204" pitchFamily="34" charset="0"/>
              </a:rPr>
              <a:t> </a:t>
            </a:r>
            <a:endParaRPr lang="es-ES" sz="800" kern="1200" dirty="0">
              <a:solidFill>
                <a:schemeClr val="bg1"/>
              </a:solidFill>
              <a:latin typeface="Public Sans" pitchFamily="2" charset="77"/>
              <a:cs typeface="Calibri" panose="020F0502020204030204" pitchFamily="34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22846" r="15670" b="35368"/>
          <a:stretch/>
        </p:blipFill>
        <p:spPr>
          <a:xfrm>
            <a:off x="7769202" y="115100"/>
            <a:ext cx="1138204" cy="396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7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17C87C-F8E1-2541-BC81-0E22CA5EF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080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4E926-A5FD-314B-B641-9E0E364A767B}"/>
              </a:ext>
            </a:extLst>
          </p:cNvPr>
          <p:cNvSpPr txBox="1"/>
          <p:nvPr/>
        </p:nvSpPr>
        <p:spPr>
          <a:xfrm>
            <a:off x="807906" y="1048298"/>
            <a:ext cx="2421270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lnSpc>
                <a:spcPts val="228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cs typeface="Calibri" panose="020F0502020204030204" pitchFamily="34" charset="0"/>
              </a:rPr>
              <a:t>Itinerario TCS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cs typeface="Calibri" panose="020F0502020204030204" pitchFamily="34" charset="0"/>
              </a:rPr>
              <a:t>®</a:t>
            </a:r>
          </a:p>
        </p:txBody>
      </p:sp>
      <p:sp>
        <p:nvSpPr>
          <p:cNvPr id="11" name="Rectángulo 8"/>
          <p:cNvSpPr/>
          <p:nvPr/>
        </p:nvSpPr>
        <p:spPr>
          <a:xfrm>
            <a:off x="765807" y="1373048"/>
            <a:ext cx="7156859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lnSpc>
                <a:spcPts val="14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Pre-training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: Bienvenida. Instrucciones de la dinámica de la formación. Preparación de un Estudio de Caso basado en un requerimiento de Transformación Cultural de un cliente interno o externo. Presentación de la comunidad de aprendizaje y la Certificación.</a:t>
            </a:r>
          </a:p>
          <a:p>
            <a:pPr marL="182563" lvl="0" indent="-182563">
              <a:lnSpc>
                <a:spcPts val="14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105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Antes </a:t>
            </a:r>
            <a:r>
              <a:rPr lang="es-ES" sz="105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de TCS</a:t>
            </a:r>
            <a:r>
              <a:rPr lang="es-E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: Cada participante </a:t>
            </a:r>
            <a:r>
              <a:rPr lang="es-E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recibirá </a:t>
            </a:r>
            <a:r>
              <a:rPr lang="es-E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una guía para preparar un Estudio de Caso basado en un requerimiento de Transformación Cultural de un cliente interno o externo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lang="es-E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y</a:t>
            </a:r>
            <a:r>
              <a:rPr lang="es-E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el </a:t>
            </a:r>
            <a:r>
              <a:rPr lang="es-E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acceso a </a:t>
            </a:r>
            <a:r>
              <a:rPr lang="es-E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una formación introductoria e-</a:t>
            </a:r>
            <a:r>
              <a:rPr lang="es-ES" sz="1050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learning</a:t>
            </a:r>
            <a:r>
              <a:rPr lang="es-E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.</a:t>
            </a:r>
            <a:endParaRPr lang="es-ES" sz="105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marL="182563" lvl="0" indent="-182563">
              <a:lnSpc>
                <a:spcPts val="14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105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Durante TCS</a:t>
            </a:r>
            <a:r>
              <a:rPr lang="es-E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: Cada participante aprenderá a usar modelos y  herramientas para Crear una Coalición Impulsora de la Transformación, realizar el diseño conceptual de un Proceso de Transformación Cultural e implementar un Ciclo de Transformación Cultural en el cliente que haya seleccionado para su Estudio de Caso.</a:t>
            </a:r>
          </a:p>
          <a:p>
            <a:pPr marL="182563" lvl="0" indent="-182563">
              <a:lnSpc>
                <a:spcPts val="14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105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Después de TCS</a:t>
            </a:r>
            <a:r>
              <a:rPr lang="es-E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: Cada participante cuenta con un Plan de Acción para implementar un Proceso de Transformación Cultural en </a:t>
            </a:r>
            <a:r>
              <a:rPr lang="es-E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un </a:t>
            </a:r>
            <a:r>
              <a:rPr lang="es-E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cliente que haya </a:t>
            </a:r>
            <a:r>
              <a:rPr lang="es-E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seleccionado. </a:t>
            </a:r>
            <a:endParaRPr lang="es-ES" sz="105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marL="182563" indent="-182563">
              <a:lnSpc>
                <a:spcPts val="1400"/>
              </a:lnSpc>
              <a:spcAft>
                <a:spcPts val="14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Convertirse en </a:t>
            </a:r>
            <a:r>
              <a:rPr lang="es-ES" sz="105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TCS </a:t>
            </a:r>
            <a:r>
              <a:rPr lang="es-ES" sz="1050" b="1" kern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Practitioner</a:t>
            </a:r>
            <a:r>
              <a:rPr lang="es-ES" sz="105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lang="es-ES" sz="105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(*): 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Una vez completado satisfactoriamente el Training TCS, los participantes que deseen </a:t>
            </a:r>
            <a:r>
              <a:rPr lang="es-E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convertirse en </a:t>
            </a:r>
            <a:r>
              <a:rPr lang="es-E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Practitioners</a:t>
            </a:r>
            <a:r>
              <a:rPr lang="es-E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TCS, 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disponen de un año para implementar un Ciclo Inicial del proceso TCS en un cliente real y presentar métricas y evidencias de la cumplimentación de los 6 pasos del Modelo TCS y de la satisfacción del cliente con los resultados alcanzados. Durante </a:t>
            </a:r>
            <a:r>
              <a:rPr lang="es-E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este proceso, 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los participantes serán guiados y apoyados por un Mentor Senior de </a:t>
            </a:r>
            <a:r>
              <a:rPr lang="es-E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TransformAction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. Los participantes podrán optar por un </a:t>
            </a:r>
            <a:r>
              <a:rPr lang="es-ES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Mentoring</a:t>
            </a:r>
            <a:r>
              <a:rPr lang="es-E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básico o avanzado</a:t>
            </a:r>
            <a:r>
              <a:rPr lang="es-ES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.</a:t>
            </a:r>
            <a:endParaRPr lang="es-ES" sz="105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1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81" y="1894986"/>
            <a:ext cx="1481059" cy="17783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17C87C-F8E1-2541-BC81-0E22CA5EF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014152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782330" y="1262752"/>
            <a:ext cx="6596817" cy="2949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lnSpc>
                <a:spcPts val="228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cs typeface="Calibri" panose="020F0502020204030204" pitchFamily="34" charset="0"/>
              </a:rPr>
              <a:t>Proceso para la obtención del TCS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cs typeface="Calibri" panose="020F0502020204030204" pitchFamily="34" charset="0"/>
              </a:rPr>
              <a:t>® </a:t>
            </a:r>
            <a:r>
              <a:rPr lang="es-ES" sz="2200" b="1" dirty="0" err="1" smtClean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cs typeface="Calibri" panose="020F0502020204030204" pitchFamily="34" charset="0"/>
              </a:rPr>
              <a:t>Practitioner</a:t>
            </a: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cs typeface="Calibri" panose="020F0502020204030204" pitchFamily="34" charset="0"/>
              </a:rPr>
              <a:t> *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Public Sans" pitchFamily="2" charset="77"/>
              <a:cs typeface="Calibri" panose="020F05020202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D70206-6850-374A-BD33-8C32A773D9D0}"/>
              </a:ext>
            </a:extLst>
          </p:cNvPr>
          <p:cNvSpPr txBox="1"/>
          <p:nvPr/>
        </p:nvSpPr>
        <p:spPr>
          <a:xfrm>
            <a:off x="827088" y="1745933"/>
            <a:ext cx="6552056" cy="2928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  <a:spcAft>
                <a:spcPts val="600"/>
              </a:spcAft>
              <a:buClr>
                <a:srgbClr val="CC6600"/>
              </a:buClr>
            </a:pPr>
            <a:r>
              <a:rPr lang="es-ES" sz="1100" b="1" dirty="0">
                <a:solidFill>
                  <a:schemeClr val="accent1">
                    <a:lumMod val="75000"/>
                  </a:schemeClr>
                </a:solidFill>
              </a:rPr>
              <a:t>Participa en </a:t>
            </a:r>
            <a:r>
              <a:rPr lang="es-ES" sz="1100" b="1" dirty="0" smtClean="0">
                <a:solidFill>
                  <a:schemeClr val="accent1">
                    <a:lumMod val="75000"/>
                  </a:schemeClr>
                </a:solidFill>
              </a:rPr>
              <a:t>la Certificación TCS</a:t>
            </a:r>
            <a:r>
              <a:rPr lang="es-ES" sz="1100" b="1" baseline="30000" dirty="0">
                <a:solidFill>
                  <a:schemeClr val="accent1">
                    <a:lumMod val="75000"/>
                  </a:schemeClr>
                </a:solidFill>
              </a:rPr>
              <a:t>®</a:t>
            </a:r>
            <a:r>
              <a:rPr lang="es-ES" sz="1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100" dirty="0">
                <a:solidFill>
                  <a:schemeClr val="accent1">
                    <a:lumMod val="75000"/>
                  </a:schemeClr>
                </a:solidFill>
              </a:rPr>
              <a:t>(presencial o </a:t>
            </a:r>
            <a:r>
              <a:rPr lang="es-ES" sz="1100" dirty="0" smtClean="0">
                <a:solidFill>
                  <a:schemeClr val="accent1">
                    <a:lumMod val="75000"/>
                  </a:schemeClr>
                </a:solidFill>
              </a:rPr>
              <a:t>virtual)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rgbClr val="CC6600"/>
              </a:buClr>
            </a:pP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Trabaja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sobre Estudios de Caso basados en situaciones reales de clientes internos o externos de cada participante.</a:t>
            </a:r>
          </a:p>
          <a:p>
            <a:pPr lvl="0" defTabSz="914293">
              <a:lnSpc>
                <a:spcPts val="1600"/>
              </a:lnSpc>
              <a:spcAft>
                <a:spcPts val="600"/>
              </a:spcAft>
            </a:pPr>
            <a:r>
              <a:rPr lang="es-ES" sz="1100" b="1" dirty="0">
                <a:solidFill>
                  <a:schemeClr val="accent1">
                    <a:lumMod val="75000"/>
                  </a:schemeClr>
                </a:solidFill>
              </a:rPr>
              <a:t>Presenta tu Proyecto TCS</a:t>
            </a:r>
            <a:r>
              <a:rPr lang="es-ES" sz="1100" b="1" baseline="30000" dirty="0" smtClean="0">
                <a:solidFill>
                  <a:schemeClr val="accent1">
                    <a:lumMod val="75000"/>
                  </a:schemeClr>
                </a:solidFill>
              </a:rPr>
              <a:t>®</a:t>
            </a:r>
            <a:endParaRPr lang="es-E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lvl="0" indent="-171450" defTabSz="914293">
              <a:lnSpc>
                <a:spcPts val="16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Elabora un Master Plan de Transformación Cultural y valídalo con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tu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Mentor Senior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TCS | Sesión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individual.</a:t>
            </a:r>
          </a:p>
          <a:p>
            <a:pPr marL="171450" lvl="0" indent="-171450" defTabSz="914293">
              <a:lnSpc>
                <a:spcPts val="16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Comparte tu Proyecto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con Certificados TCS| 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Webinar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</a:rPr>
              <a:t> Grupal.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defTabSz="914293">
              <a:lnSpc>
                <a:spcPts val="1600"/>
              </a:lnSpc>
              <a:spcAft>
                <a:spcPts val="600"/>
              </a:spcAft>
            </a:pPr>
            <a:r>
              <a:rPr lang="es-ES" sz="1100" b="1" dirty="0">
                <a:solidFill>
                  <a:schemeClr val="accent1">
                    <a:lumMod val="75000"/>
                  </a:schemeClr>
                </a:solidFill>
              </a:rPr>
              <a:t>Registra y presenta los Informes de Progreso de tu Proyecto TCS</a:t>
            </a:r>
            <a:r>
              <a:rPr lang="es-ES" sz="1100" b="1" baseline="30000" dirty="0">
                <a:solidFill>
                  <a:schemeClr val="accent1">
                    <a:lumMod val="75000"/>
                  </a:schemeClr>
                </a:solidFill>
              </a:rPr>
              <a:t>®</a:t>
            </a:r>
          </a:p>
          <a:p>
            <a:pPr lvl="0" defTabSz="914293">
              <a:lnSpc>
                <a:spcPts val="16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Elabora y aplica un Cuadro de Mando de la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Transformación | Valídalo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 un Mentor Senior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TCS | Sesión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individual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defTabSz="914293">
              <a:lnSpc>
                <a:spcPts val="1600"/>
              </a:lnSpc>
              <a:spcAft>
                <a:spcPts val="600"/>
              </a:spcAft>
            </a:pPr>
            <a:r>
              <a:rPr lang="es-ES" sz="1100" b="1" dirty="0">
                <a:solidFill>
                  <a:schemeClr val="accent1">
                    <a:lumMod val="75000"/>
                  </a:schemeClr>
                </a:solidFill>
              </a:rPr>
              <a:t>Cierre y Balance de los proyectos TCS</a:t>
            </a:r>
            <a:r>
              <a:rPr lang="es-ES" sz="1100" b="1" baseline="30000" dirty="0">
                <a:solidFill>
                  <a:schemeClr val="accent1">
                    <a:lumMod val="75000"/>
                  </a:schemeClr>
                </a:solidFill>
              </a:rPr>
              <a:t>®</a:t>
            </a:r>
          </a:p>
          <a:p>
            <a:pPr marL="171450" lvl="0" indent="-171450" defTabSz="914293">
              <a:lnSpc>
                <a:spcPts val="16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 el cierre y balance de tu Proyecto TCS con un Mentor Senior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TCS | Sesión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individual. </a:t>
            </a:r>
          </a:p>
          <a:p>
            <a:pPr marL="171450" indent="-171450" defTabSz="914293">
              <a:lnSpc>
                <a:spcPts val="1600"/>
              </a:lnSpc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Comparte los impactos en KPI y el ROI de tu Proyecto TCS con el grupo de participantes y con tu Mentor |  </a:t>
            </a:r>
            <a:r>
              <a:rPr lang="es-E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Webinar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Grupal.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95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306CAA-7A87-294A-8E4F-E7BE4F18F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9144000" cy="150446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DA02916-DC61-AF42-BF5D-E41C5710A6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10" b="18261"/>
          <a:stretch/>
        </p:blipFill>
        <p:spPr>
          <a:xfrm>
            <a:off x="5287617" y="320040"/>
            <a:ext cx="3724473" cy="4204252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802181" y="1167633"/>
            <a:ext cx="4243006" cy="5642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ts val="2240"/>
              </a:lnSpc>
              <a:defRPr/>
            </a:pP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Beneficios de la Certificación Internacional TCS®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D70206-6850-374A-BD33-8C32A773D9D0}"/>
              </a:ext>
            </a:extLst>
          </p:cNvPr>
          <p:cNvSpPr txBox="1"/>
          <p:nvPr/>
        </p:nvSpPr>
        <p:spPr>
          <a:xfrm>
            <a:off x="802179" y="1889792"/>
            <a:ext cx="4223823" cy="2642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fontAlgn="base">
              <a:lnSpc>
                <a:spcPts val="16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Acreditación TCS</a:t>
            </a:r>
            <a:r>
              <a:rPr lang="es-ES" sz="92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2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Practitioner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otorgada por </a:t>
            </a:r>
            <a:r>
              <a:rPr lang="es-ES" sz="92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TransformAction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una vez que el participante presente un caso real de aplicación exitosa del Modelo TCS</a:t>
            </a:r>
            <a:r>
              <a:rPr lang="es-ES" sz="92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171450" indent="-171450" fontAlgn="base">
              <a:lnSpc>
                <a:spcPts val="16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posibilidad de contratar el Servicio de </a:t>
            </a:r>
            <a:r>
              <a:rPr lang="es-ES" sz="92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Mentoring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obtener asesoramiento y asistencia técnica de un Consultor Senior TCS</a:t>
            </a:r>
            <a:r>
              <a:rPr lang="es-ES" sz="92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con honorarios preferenciales.</a:t>
            </a:r>
          </a:p>
          <a:p>
            <a:pPr fontAlgn="base">
              <a:lnSpc>
                <a:spcPts val="1600"/>
              </a:lnSpc>
              <a:buClr>
                <a:srgbClr val="002060"/>
              </a:buClr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Actividades de apoyo post training:</a:t>
            </a:r>
          </a:p>
          <a:p>
            <a:pPr marL="628650" lvl="1" indent="-171450" fontAlgn="base">
              <a:lnSpc>
                <a:spcPts val="16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Webinars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grupales para 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Certificados TCS</a:t>
            </a:r>
            <a:r>
              <a:rPr lang="es-ES" sz="92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9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28650" lvl="1" indent="-171450" fontAlgn="base">
              <a:lnSpc>
                <a:spcPts val="16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Ediciones futuras de TCS</a:t>
            </a:r>
            <a:r>
              <a:rPr lang="es-ES" sz="92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 la modalidad “</a:t>
            </a:r>
            <a:r>
              <a:rPr lang="es-ES" sz="92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Refreshment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".</a:t>
            </a:r>
          </a:p>
          <a:p>
            <a:pPr marL="628650" lvl="1" indent="-171450" fontAlgn="base">
              <a:lnSpc>
                <a:spcPts val="16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Actualización de contenidos y experiencias de la Comunidad TCS</a:t>
            </a:r>
            <a:r>
              <a:rPr lang="es-ES" sz="92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fontAlgn="base">
              <a:lnSpc>
                <a:spcPts val="1600"/>
              </a:lnSpc>
              <a:buClr>
                <a:srgbClr val="002060"/>
              </a:buClr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Descuentos especiales por asistir a las siguientes certificaciones</a:t>
            </a:r>
          </a:p>
          <a:p>
            <a:pPr marL="628650" lvl="1" indent="-171450" fontAlgn="base">
              <a:lnSpc>
                <a:spcPts val="16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Modelo Barrett  |  Diagnósticos de Cultura</a:t>
            </a:r>
          </a:p>
          <a:p>
            <a:pPr marL="628650" lvl="1" indent="-171450" fontAlgn="base">
              <a:lnSpc>
                <a:spcPts val="16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Modelo Barrett  |  Liderazgo y Coaching</a:t>
            </a:r>
          </a:p>
          <a:p>
            <a:pPr marL="628650" lvl="1" indent="-171450" fontAlgn="base">
              <a:lnSpc>
                <a:spcPts val="160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FCE</a:t>
            </a:r>
            <a:r>
              <a:rPr lang="es-ES" sz="92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Facilitador de Cambios Evolutivos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5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B8BBB289-E10D-864C-B416-7A16B38A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2642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827088" y="315145"/>
            <a:ext cx="6424168" cy="71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base">
              <a:lnSpc>
                <a:spcPts val="2240"/>
              </a:lnSpc>
              <a:spcBef>
                <a:spcPct val="0"/>
              </a:spcBef>
              <a:spcAft>
                <a:spcPts val="1200"/>
              </a:spcAft>
            </a:pPr>
            <a:r>
              <a:rPr lang="es-ES" sz="2200" dirty="0" smtClean="0">
                <a:solidFill>
                  <a:srgbClr val="CDFAFF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Disfruta la Certificación a </a:t>
            </a:r>
            <a:r>
              <a:rPr lang="es-ES" sz="2200" dirty="0">
                <a:solidFill>
                  <a:srgbClr val="CDFAFF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tu propio </a:t>
            </a:r>
            <a:r>
              <a:rPr lang="es-ES" sz="2200" dirty="0" smtClean="0">
                <a:solidFill>
                  <a:srgbClr val="CDFAFF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ritmo…</a:t>
            </a:r>
          </a:p>
          <a:p>
            <a:pPr lvl="0" fontAlgn="base">
              <a:lnSpc>
                <a:spcPts val="2240"/>
              </a:lnSpc>
              <a:spcBef>
                <a:spcPct val="0"/>
              </a:spcBef>
            </a:pPr>
            <a:r>
              <a:rPr lang="es-ES" sz="2000" b="1" dirty="0" smtClean="0">
                <a:solidFill>
                  <a:srgbClr val="CDFAFF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¡Elige entre las 2 Experiencias TCS para certificarte! </a:t>
            </a:r>
            <a:endParaRPr lang="en-US" sz="2000" b="1" dirty="0">
              <a:solidFill>
                <a:srgbClr val="CDFAFF"/>
              </a:solidFill>
              <a:latin typeface="Public Sans" pitchFamily="2" charset="77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0" name="2 Subtítulo">
            <a:extLst>
              <a:ext uri="{FF2B5EF4-FFF2-40B4-BE49-F238E27FC236}">
                <a16:creationId xmlns:a16="http://schemas.microsoft.com/office/drawing/2014/main" id="{FE4164BF-C15F-4C1B-BB92-5B27CDF19C8A}"/>
              </a:ext>
            </a:extLst>
          </p:cNvPr>
          <p:cNvSpPr txBox="1">
            <a:spLocks/>
          </p:cNvSpPr>
          <p:nvPr/>
        </p:nvSpPr>
        <p:spPr>
          <a:xfrm>
            <a:off x="993242" y="3002164"/>
            <a:ext cx="2984090" cy="508366"/>
          </a:xfrm>
          <a:prstGeom prst="rect">
            <a:avLst/>
          </a:prstGeom>
        </p:spPr>
        <p:txBody>
          <a:bodyPr lIns="0" tIns="0" rIns="0" bIns="0" numCol="1" spcCol="180000"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à"/>
              <a:defRPr sz="2200">
                <a:solidFill>
                  <a:schemeClr val="bg2"/>
                </a:solidFill>
                <a:latin typeface="+mn-lt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306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453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7pPr>
            <a:lvl8pPr marL="3428599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8pPr>
            <a:lvl9pPr marL="3885746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lvl="1" indent="0" algn="ctr" defTabSz="1088398" eaLnBrk="1" hangingPunct="1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None/>
            </a:pPr>
            <a:r>
              <a:rPr lang="es-ES" sz="9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certificación </a:t>
            </a:r>
            <a:r>
              <a:rPr lang="es-ES" sz="900" b="1" dirty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 formato </a:t>
            </a:r>
            <a:r>
              <a:rPr lang="es-ES" sz="9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extendido </a:t>
            </a:r>
            <a:r>
              <a:rPr lang="es-ES" sz="900" b="1" dirty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 largo de varias </a:t>
            </a:r>
            <a:r>
              <a:rPr lang="es-ES" sz="9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 </a:t>
            </a:r>
            <a:r>
              <a:rPr lang="es-ES" sz="900" b="1" dirty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basado en el trabajo colaborativo de los participantes.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1C47395-54BD-4B93-966A-05A9EA09D464}"/>
              </a:ext>
            </a:extLst>
          </p:cNvPr>
          <p:cNvSpPr/>
          <p:nvPr/>
        </p:nvSpPr>
        <p:spPr>
          <a:xfrm>
            <a:off x="764906" y="1444958"/>
            <a:ext cx="3333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  <a:defRPr/>
            </a:pPr>
            <a:r>
              <a:rPr lang="es-ES" b="1" kern="0" dirty="0">
                <a:solidFill>
                  <a:srgbClr val="CDFAFF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Experiencia extendida-colaborativa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B5A7A0A-2ADB-4EF8-9702-7EA54880F204}"/>
              </a:ext>
            </a:extLst>
          </p:cNvPr>
          <p:cNvSpPr/>
          <p:nvPr/>
        </p:nvSpPr>
        <p:spPr>
          <a:xfrm>
            <a:off x="5075675" y="1449754"/>
            <a:ext cx="2169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  <a:defRPr/>
            </a:pPr>
            <a:r>
              <a:rPr lang="es-ES" b="1" kern="0" dirty="0">
                <a:solidFill>
                  <a:srgbClr val="CDFAFF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Experiencia inmersiva</a:t>
            </a:r>
          </a:p>
        </p:txBody>
      </p:sp>
      <p:sp>
        <p:nvSpPr>
          <p:cNvPr id="15" name="2 Subtítulo">
            <a:extLst>
              <a:ext uri="{FF2B5EF4-FFF2-40B4-BE49-F238E27FC236}">
                <a16:creationId xmlns:a16="http://schemas.microsoft.com/office/drawing/2014/main" id="{8DE66051-5231-44D7-81FD-443B4E634640}"/>
              </a:ext>
            </a:extLst>
          </p:cNvPr>
          <p:cNvSpPr txBox="1">
            <a:spLocks/>
          </p:cNvSpPr>
          <p:nvPr/>
        </p:nvSpPr>
        <p:spPr>
          <a:xfrm>
            <a:off x="4863354" y="3013718"/>
            <a:ext cx="2733204" cy="515994"/>
          </a:xfrm>
          <a:prstGeom prst="rect">
            <a:avLst/>
          </a:prstGeom>
        </p:spPr>
        <p:txBody>
          <a:bodyPr lIns="0" tIns="0" rIns="0" bIns="0" numCol="1" spcCol="180000"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à"/>
              <a:defRPr sz="2200">
                <a:solidFill>
                  <a:schemeClr val="bg2"/>
                </a:solidFill>
                <a:latin typeface="+mn-lt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306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453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7pPr>
            <a:lvl8pPr marL="3428599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8pPr>
            <a:lvl9pPr marL="3885746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lvl="1" indent="0" algn="ctr" defTabSz="1088398" eaLnBrk="1" hangingPunct="1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None/>
            </a:pPr>
            <a:r>
              <a:rPr lang="es-ES" sz="9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certificación </a:t>
            </a:r>
            <a:r>
              <a:rPr lang="es-ES" sz="900" b="1" dirty="0" err="1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es-ES" sz="9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b="1" dirty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9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permite </a:t>
            </a:r>
            <a:r>
              <a:rPr lang="es-ES" sz="900" b="1" dirty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 todos los conocimientos necesarios en un formato comprimido </a:t>
            </a:r>
            <a:r>
              <a:rPr lang="es-ES" sz="9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en </a:t>
            </a:r>
            <a:r>
              <a:rPr lang="es-ES" sz="900" b="1" dirty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pocas sesiones.</a:t>
            </a:r>
          </a:p>
        </p:txBody>
      </p:sp>
      <p:sp>
        <p:nvSpPr>
          <p:cNvPr id="17" name="2 Subtítulo">
            <a:extLst>
              <a:ext uri="{FF2B5EF4-FFF2-40B4-BE49-F238E27FC236}">
                <a16:creationId xmlns:a16="http://schemas.microsoft.com/office/drawing/2014/main" id="{07561118-1599-4F28-A714-5167CA4AB7F8}"/>
              </a:ext>
            </a:extLst>
          </p:cNvPr>
          <p:cNvSpPr txBox="1">
            <a:spLocks/>
          </p:cNvSpPr>
          <p:nvPr/>
        </p:nvSpPr>
        <p:spPr>
          <a:xfrm>
            <a:off x="2772781" y="4236723"/>
            <a:ext cx="3608831" cy="335268"/>
          </a:xfrm>
          <a:prstGeom prst="rect">
            <a:avLst/>
          </a:prstGeom>
        </p:spPr>
        <p:txBody>
          <a:bodyPr lIns="0" tIns="0" rIns="0" bIns="0" numCol="1" spcCol="180000"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à"/>
              <a:defRPr sz="2200">
                <a:solidFill>
                  <a:schemeClr val="bg2"/>
                </a:solidFill>
                <a:latin typeface="+mn-lt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306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453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7pPr>
            <a:lvl8pPr marL="3428599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8pPr>
            <a:lvl9pPr marL="3885746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lvl="1" indent="0" algn="ctr" defTabSz="1088398" eaLnBrk="1" hangingPunct="1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None/>
            </a:pPr>
            <a:r>
              <a:rPr lang="es-ES" sz="800" dirty="0">
                <a:solidFill>
                  <a:srgbClr val="01447A"/>
                </a:solidFill>
                <a:latin typeface="Arial"/>
                <a:cs typeface="Arial"/>
              </a:rPr>
              <a:t>2 modalidades distintas que, con el mismo objetivo y los mismos contenidos, permiten adaptar la experiencia formativa a tus necesidades y tu agenda.</a:t>
            </a:r>
          </a:p>
        </p:txBody>
      </p:sp>
      <p:pic>
        <p:nvPicPr>
          <p:cNvPr id="20" name="Gráfico 13" descr="Conexiones">
            <a:extLst>
              <a:ext uri="{FF2B5EF4-FFF2-40B4-BE49-F238E27FC236}">
                <a16:creationId xmlns:a16="http://schemas.microsoft.com/office/drawing/2014/main" id="{A5DEC635-A85E-4E46-8C5F-095222244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06017" y="1836561"/>
            <a:ext cx="1088843" cy="1088843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5582316" y="1832995"/>
            <a:ext cx="1139803" cy="993327"/>
            <a:chOff x="5582316" y="1832995"/>
            <a:chExt cx="1139803" cy="993327"/>
          </a:xfrm>
        </p:grpSpPr>
        <p:pic>
          <p:nvPicPr>
            <p:cNvPr id="21" name="Gráfico 14" descr="Cohete">
              <a:extLst>
                <a:ext uri="{FF2B5EF4-FFF2-40B4-BE49-F238E27FC236}">
                  <a16:creationId xmlns:a16="http://schemas.microsoft.com/office/drawing/2014/main" id="{E0C544C8-D540-4966-899D-EF701B531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807719" y="1832995"/>
              <a:ext cx="914400" cy="914400"/>
            </a:xfrm>
            <a:prstGeom prst="rect">
              <a:avLst/>
            </a:prstGeom>
          </p:spPr>
        </p:pic>
        <p:cxnSp>
          <p:nvCxnSpPr>
            <p:cNvPr id="3" name="Conector recto 2"/>
            <p:cNvCxnSpPr/>
            <p:nvPr/>
          </p:nvCxnSpPr>
          <p:spPr>
            <a:xfrm flipH="1">
              <a:off x="5582316" y="2423473"/>
              <a:ext cx="255779" cy="1982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 flipH="1">
              <a:off x="5991558" y="2697367"/>
              <a:ext cx="146009" cy="1289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H="1">
              <a:off x="5805055" y="2600385"/>
              <a:ext cx="146009" cy="128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D2B2B62-111B-403D-8D64-9858767004E6}"/>
              </a:ext>
            </a:extLst>
          </p:cNvPr>
          <p:cNvSpPr/>
          <p:nvPr/>
        </p:nvSpPr>
        <p:spPr>
          <a:xfrm>
            <a:off x="2992584" y="4558258"/>
            <a:ext cx="3165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4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sz="800" dirty="0">
                <a:solidFill>
                  <a:srgbClr val="01447A"/>
                </a:solidFill>
              </a:rPr>
              <a:t>Ambas modalidades </a:t>
            </a:r>
            <a:r>
              <a:rPr lang="es-ES" sz="800" dirty="0" smtClean="0">
                <a:solidFill>
                  <a:srgbClr val="01447A"/>
                </a:solidFill>
              </a:rPr>
              <a:t>permiten </a:t>
            </a:r>
            <a:r>
              <a:rPr lang="es-ES" sz="800" dirty="0">
                <a:solidFill>
                  <a:srgbClr val="01447A"/>
                </a:solidFill>
              </a:rPr>
              <a:t>obtener la </a:t>
            </a:r>
            <a:r>
              <a:rPr lang="es-ES" sz="800" dirty="0" smtClean="0">
                <a:solidFill>
                  <a:srgbClr val="01447A"/>
                </a:solidFill>
              </a:rPr>
              <a:t>Certificación </a:t>
            </a:r>
            <a:r>
              <a:rPr lang="es-ES" sz="800" dirty="0">
                <a:solidFill>
                  <a:srgbClr val="01447A"/>
                </a:solidFill>
              </a:rPr>
              <a:t>Internacional </a:t>
            </a:r>
            <a:r>
              <a:rPr lang="es-ES" sz="800" dirty="0" smtClean="0">
                <a:solidFill>
                  <a:srgbClr val="01447A"/>
                </a:solidFill>
              </a:rPr>
              <a:t>TCS y optar </a:t>
            </a:r>
            <a:r>
              <a:rPr lang="es-ES" sz="800" dirty="0">
                <a:solidFill>
                  <a:srgbClr val="01447A"/>
                </a:solidFill>
              </a:rPr>
              <a:t>al </a:t>
            </a:r>
            <a:r>
              <a:rPr lang="es-ES" sz="800" dirty="0" smtClean="0">
                <a:solidFill>
                  <a:srgbClr val="01447A"/>
                </a:solidFill>
              </a:rPr>
              <a:t>TCS </a:t>
            </a:r>
            <a:r>
              <a:rPr lang="es-ES" sz="800" dirty="0" err="1">
                <a:solidFill>
                  <a:srgbClr val="01447A"/>
                </a:solidFill>
              </a:rPr>
              <a:t>Practitioner</a:t>
            </a:r>
            <a:r>
              <a:rPr lang="es-ES" sz="800" dirty="0">
                <a:solidFill>
                  <a:srgbClr val="01447A"/>
                </a:solidFill>
              </a:rPr>
              <a:t>.</a:t>
            </a:r>
          </a:p>
        </p:txBody>
      </p:sp>
      <p:sp>
        <p:nvSpPr>
          <p:cNvPr id="22" name="Elipse 21"/>
          <p:cNvSpPr/>
          <p:nvPr/>
        </p:nvSpPr>
        <p:spPr>
          <a:xfrm>
            <a:off x="754543" y="1950302"/>
            <a:ext cx="760934" cy="76732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6"/>
          <p:cNvSpPr txBox="1"/>
          <p:nvPr/>
        </p:nvSpPr>
        <p:spPr>
          <a:xfrm>
            <a:off x="752438" y="2129902"/>
            <a:ext cx="751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050" b="1" dirty="0" smtClean="0">
                <a:solidFill>
                  <a:srgbClr val="CDFAFF"/>
                </a:solidFill>
              </a:rPr>
              <a:t>¡NUEVO  2022!</a:t>
            </a:r>
            <a:endParaRPr lang="es-ES" sz="1050" b="1" dirty="0">
              <a:solidFill>
                <a:srgbClr val="CDFA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4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C89C6F4-8756-314A-8BA4-7D2E43DA9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72" t="12792"/>
          <a:stretch/>
        </p:blipFill>
        <p:spPr>
          <a:xfrm>
            <a:off x="0" y="0"/>
            <a:ext cx="4869134" cy="3552998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724445" y="568217"/>
            <a:ext cx="2228966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base">
              <a:lnSpc>
                <a:spcPts val="2240"/>
              </a:lnSpc>
              <a:spcBef>
                <a:spcPct val="0"/>
              </a:spcBef>
            </a:pPr>
            <a:r>
              <a:rPr lang="es-ES" sz="2200" b="1" dirty="0">
                <a:solidFill>
                  <a:srgbClr val="CDFAFF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Experiencia </a:t>
            </a:r>
            <a:r>
              <a:rPr lang="es-ES" sz="2200" b="1" dirty="0" smtClean="0">
                <a:solidFill>
                  <a:srgbClr val="CDFAFF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extendida-colaborativa</a:t>
            </a:r>
            <a:endParaRPr lang="en-US" sz="2200" b="1" dirty="0">
              <a:solidFill>
                <a:srgbClr val="CDFAFF"/>
              </a:solidFill>
              <a:latin typeface="Public Sans" pitchFamily="2" charset="77"/>
              <a:ea typeface="Verdana" panose="020B0604030504040204" pitchFamily="34" charset="0"/>
              <a:cs typeface="Calibri" pitchFamily="34" charset="0"/>
            </a:endParaRPr>
          </a:p>
        </p:txBody>
      </p:sp>
      <p:pic>
        <p:nvPicPr>
          <p:cNvPr id="14" name="Gráfico 13" descr="Conexiones">
            <a:extLst>
              <a:ext uri="{FF2B5EF4-FFF2-40B4-BE49-F238E27FC236}">
                <a16:creationId xmlns:a16="http://schemas.microsoft.com/office/drawing/2014/main" id="{A5DEC635-A85E-4E46-8C5F-095222244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57925" y="1671638"/>
            <a:ext cx="1447972" cy="14479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D7C2DFB-3E51-4738-A1EE-AA52F6D69821}"/>
              </a:ext>
            </a:extLst>
          </p:cNvPr>
          <p:cNvSpPr txBox="1"/>
          <p:nvPr/>
        </p:nvSpPr>
        <p:spPr>
          <a:xfrm>
            <a:off x="3735260" y="514148"/>
            <a:ext cx="2020887" cy="256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base">
              <a:lnSpc>
                <a:spcPts val="2240"/>
              </a:lnSpc>
              <a:spcBef>
                <a:spcPct val="0"/>
              </a:spcBef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¿En qué consiste?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Public Sans" pitchFamily="2" charset="77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741071D-A945-4BAB-B9A5-0D61058BE865}"/>
              </a:ext>
            </a:extLst>
          </p:cNvPr>
          <p:cNvSpPr txBox="1"/>
          <p:nvPr/>
        </p:nvSpPr>
        <p:spPr>
          <a:xfrm>
            <a:off x="3732848" y="2827527"/>
            <a:ext cx="2982912" cy="256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base">
              <a:lnSpc>
                <a:spcPts val="2240"/>
              </a:lnSpc>
              <a:spcBef>
                <a:spcPct val="0"/>
              </a:spcBef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¿Qué permite esta modalidad?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Public Sans" pitchFamily="2" charset="77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25C875-53B3-46A3-B750-4D9688ACE45A}"/>
              </a:ext>
            </a:extLst>
          </p:cNvPr>
          <p:cNvSpPr txBox="1"/>
          <p:nvPr/>
        </p:nvSpPr>
        <p:spPr>
          <a:xfrm>
            <a:off x="3735260" y="849928"/>
            <a:ext cx="4698961" cy="1758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Pretraining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 Programa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es-ES" sz="92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semanas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ES" sz="9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participantes combinan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trabajo individual diario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(16 lecciones en formato eLearning) y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trabajo de grupo semanal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 sesiones en directo, de 2 horas de 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duración aprox.)</a:t>
            </a:r>
            <a:endParaRPr lang="es-ES" sz="9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participantes realizan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actividades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reflexión, de puesta en práctica y de </a:t>
            </a:r>
            <a:r>
              <a:rPr lang="es-ES" sz="92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gamificación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 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permiten integrar los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contenidos aprendidos de una forma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dinámica y experiencial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utilizan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herramientas de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trabajo colaborativo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comunicarse, ejercitarse, </a:t>
            </a:r>
            <a:r>
              <a:rPr lang="es-ES" sz="92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-crear y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dar y recibir </a:t>
            </a:r>
            <a:r>
              <a:rPr lang="es-ES" sz="92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feedback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sus compañeros, estableciendo un entorno de cooperación y de aprendizaje compartido.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58CAC1F-1C99-4DB4-BBDE-8D54B24F0D67}"/>
              </a:ext>
            </a:extLst>
          </p:cNvPr>
          <p:cNvSpPr txBox="1"/>
          <p:nvPr/>
        </p:nvSpPr>
        <p:spPr>
          <a:xfrm>
            <a:off x="3732848" y="3180387"/>
            <a:ext cx="4765317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Realizar el programa a tu propio ritmo, según tu disponibilidad, tu nivel de conocimiento previo y tus posibilidades. Podrás ir hacia adelante o hacia atrás siempre que lo necesites.</a:t>
            </a: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Desarrollar capacidades de trabajo colaborativo y aprendizaje compartido, enriqueciendo los contenidos con las aportaciones 360º (facilitador-participante-compañeros).</a:t>
            </a: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Disfrutar de un entono de pruebas y simulación que permita poner en práctica todo lo aprendido, antes de afrontar una experiencia real.</a:t>
            </a:r>
          </a:p>
          <a:p>
            <a:pPr marL="180975" lvl="1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tabLst>
                <a:tab pos="914400" algn="l"/>
              </a:tabLst>
              <a:defRPr/>
            </a:pPr>
            <a:endParaRPr lang="es-ES" sz="9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2" name="Picture 2" descr="Integración de Slack - Dropbox">
            <a:extLst>
              <a:ext uri="{FF2B5EF4-FFF2-40B4-BE49-F238E27FC236}">
                <a16:creationId xmlns:a16="http://schemas.microsoft.com/office/drawing/2014/main" id="{D752BD8C-7F41-4C9D-A46F-5ABE7053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5" y="3724485"/>
            <a:ext cx="925702" cy="3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La nueva estafa que circula por zoom y que no para de cosechar víctimas">
            <a:extLst>
              <a:ext uri="{FF2B5EF4-FFF2-40B4-BE49-F238E27FC236}">
                <a16:creationId xmlns:a16="http://schemas.microsoft.com/office/drawing/2014/main" id="{FACDC35F-B446-4188-A9C2-FFEEB14B2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49" y="3618846"/>
            <a:ext cx="977344" cy="60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22846" r="15670" b="35368"/>
          <a:stretch/>
        </p:blipFill>
        <p:spPr>
          <a:xfrm>
            <a:off x="7769202" y="115100"/>
            <a:ext cx="1138204" cy="396453"/>
          </a:xfrm>
          <a:prstGeom prst="rect">
            <a:avLst/>
          </a:prstGeom>
        </p:spPr>
      </p:pic>
      <p:sp>
        <p:nvSpPr>
          <p:cNvPr id="27" name="Elipse 26"/>
          <p:cNvSpPr/>
          <p:nvPr/>
        </p:nvSpPr>
        <p:spPr>
          <a:xfrm>
            <a:off x="2622817" y="735357"/>
            <a:ext cx="721458" cy="690595"/>
          </a:xfrm>
          <a:prstGeom prst="ellipse">
            <a:avLst/>
          </a:prstGeom>
          <a:noFill/>
          <a:ln w="38100">
            <a:solidFill>
              <a:srgbClr val="FF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6"/>
          <p:cNvSpPr txBox="1"/>
          <p:nvPr/>
        </p:nvSpPr>
        <p:spPr>
          <a:xfrm>
            <a:off x="2613205" y="876592"/>
            <a:ext cx="7438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100" b="1" dirty="0" smtClean="0">
                <a:solidFill>
                  <a:srgbClr val="FFA121"/>
                </a:solidFill>
              </a:rPr>
              <a:t>¡NUEVO  2022!</a:t>
            </a:r>
            <a:endParaRPr lang="es-ES" sz="1100" b="1" dirty="0">
              <a:solidFill>
                <a:srgbClr val="FFA121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7" y="4271757"/>
            <a:ext cx="909314" cy="45934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F9C9B45-1779-4858-9E44-F4928BE453A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652" t="30785" r="45530" b="30739"/>
          <a:stretch/>
        </p:blipFill>
        <p:spPr>
          <a:xfrm>
            <a:off x="1904431" y="4272920"/>
            <a:ext cx="979865" cy="415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3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n 57">
            <a:extLst>
              <a:ext uri="{FF2B5EF4-FFF2-40B4-BE49-F238E27FC236}">
                <a16:creationId xmlns:a16="http://schemas.microsoft.com/office/drawing/2014/main" id="{1017C87C-F8E1-2541-BC81-0E22CA5EF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1415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E2EAC90-FDBB-4638-9DB6-772361A77D30}"/>
              </a:ext>
            </a:extLst>
          </p:cNvPr>
          <p:cNvSpPr txBox="1"/>
          <p:nvPr/>
        </p:nvSpPr>
        <p:spPr>
          <a:xfrm>
            <a:off x="827088" y="250366"/>
            <a:ext cx="5056244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base">
              <a:lnSpc>
                <a:spcPts val="2240"/>
              </a:lnSpc>
              <a:spcBef>
                <a:spcPct val="0"/>
              </a:spcBef>
            </a:pPr>
            <a:r>
              <a:rPr lang="es-ES" sz="2200" b="1" dirty="0">
                <a:solidFill>
                  <a:srgbClr val="CDFAFF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Experiencia </a:t>
            </a:r>
            <a:r>
              <a:rPr lang="es-ES" sz="2200" b="1" dirty="0" smtClean="0">
                <a:solidFill>
                  <a:srgbClr val="CDFAFF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extendida-colaborativa</a:t>
            </a:r>
            <a:endParaRPr lang="en-US" sz="2200" b="1" dirty="0">
              <a:solidFill>
                <a:srgbClr val="CDFAFF"/>
              </a:solidFill>
              <a:latin typeface="Public Sans" pitchFamily="2" charset="77"/>
              <a:ea typeface="Verdana" panose="020B0604030504040204" pitchFamily="34" charset="0"/>
              <a:cs typeface="Calibri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DD434D4-1FB9-45AB-9713-66E65CE4EA8B}"/>
              </a:ext>
            </a:extLst>
          </p:cNvPr>
          <p:cNvGrpSpPr/>
          <p:nvPr/>
        </p:nvGrpSpPr>
        <p:grpSpPr>
          <a:xfrm>
            <a:off x="606690" y="1466209"/>
            <a:ext cx="1368000" cy="2362219"/>
            <a:chOff x="364960" y="1925290"/>
            <a:chExt cx="1368000" cy="2362219"/>
          </a:xfrm>
        </p:grpSpPr>
        <p:sp>
          <p:nvSpPr>
            <p:cNvPr id="54" name="AutoShape 8">
              <a:extLst>
                <a:ext uri="{FF2B5EF4-FFF2-40B4-BE49-F238E27FC236}">
                  <a16:creationId xmlns:a16="http://schemas.microsoft.com/office/drawing/2014/main" id="{E2238C0A-63F3-4D17-862B-F019455DC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357" y="2667509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Información e instrucciones</a:t>
              </a:r>
            </a:p>
          </p:txBody>
        </p:sp>
        <p:sp>
          <p:nvSpPr>
            <p:cNvPr id="55" name="AutoShape 8">
              <a:extLst>
                <a:ext uri="{FF2B5EF4-FFF2-40B4-BE49-F238E27FC236}">
                  <a16:creationId xmlns:a16="http://schemas.microsoft.com/office/drawing/2014/main" id="{B7A6EE6B-3D57-46F6-A90B-5D74487C5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95" y="2667509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Estudio de caso</a:t>
              </a:r>
            </a:p>
          </p:txBody>
        </p:sp>
        <p:sp>
          <p:nvSpPr>
            <p:cNvPr id="70" name="AutoShape 8">
              <a:extLst>
                <a:ext uri="{FF2B5EF4-FFF2-40B4-BE49-F238E27FC236}">
                  <a16:creationId xmlns:a16="http://schemas.microsoft.com/office/drawing/2014/main" id="{B770E3CD-D496-442B-9657-C817E9B86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39" y="2667509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Bienvenida</a:t>
              </a:r>
            </a:p>
          </p:txBody>
        </p:sp>
        <p:sp>
          <p:nvSpPr>
            <p:cNvPr id="71" name="AutoShape 8">
              <a:extLst>
                <a:ext uri="{FF2B5EF4-FFF2-40B4-BE49-F238E27FC236}">
                  <a16:creationId xmlns:a16="http://schemas.microsoft.com/office/drawing/2014/main" id="{A09C85B3-40A4-40A8-9EC4-95221596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451" y="2667509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Comunidad de aprendizaje</a:t>
              </a:r>
            </a:p>
          </p:txBody>
        </p:sp>
        <p:sp>
          <p:nvSpPr>
            <p:cNvPr id="72" name="AutoShape 8">
              <a:extLst>
                <a:ext uri="{FF2B5EF4-FFF2-40B4-BE49-F238E27FC236}">
                  <a16:creationId xmlns:a16="http://schemas.microsoft.com/office/drawing/2014/main" id="{723A625A-3871-48C4-BEEB-3089F8160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89" y="2667509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Presentación</a:t>
              </a:r>
            </a:p>
          </p:txBody>
        </p:sp>
        <p:sp>
          <p:nvSpPr>
            <p:cNvPr id="19" name="AutoShape 8">
              <a:extLst>
                <a:ext uri="{FF2B5EF4-FFF2-40B4-BE49-F238E27FC236}">
                  <a16:creationId xmlns:a16="http://schemas.microsoft.com/office/drawing/2014/main" id="{845A08F9-B4D8-47D9-8D15-84646B550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60" y="1925290"/>
              <a:ext cx="1368000" cy="684000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_tradnl" sz="9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Pre-training</a:t>
              </a:r>
              <a:endPara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7596FCC6-2D77-466B-8B6E-3BFECDE3895E}"/>
              </a:ext>
            </a:extLst>
          </p:cNvPr>
          <p:cNvGrpSpPr/>
          <p:nvPr/>
        </p:nvGrpSpPr>
        <p:grpSpPr>
          <a:xfrm>
            <a:off x="2147165" y="1466209"/>
            <a:ext cx="1368000" cy="2361139"/>
            <a:chOff x="2026743" y="1925290"/>
            <a:chExt cx="1368000" cy="2361139"/>
          </a:xfrm>
        </p:grpSpPr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7824A73E-85E9-4852-A8E3-1715FEE78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743" y="1925290"/>
              <a:ext cx="1368000" cy="684000"/>
            </a:xfrm>
            <a:prstGeom prst="flowChartTerminator">
              <a:avLst/>
            </a:prstGeom>
            <a:solidFill>
              <a:srgbClr val="FF9F1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Módulo 1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_tradnl" sz="9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Modelos y herramientas TCS</a:t>
              </a:r>
            </a:p>
          </p:txBody>
        </p:sp>
        <p:sp>
          <p:nvSpPr>
            <p:cNvPr id="34" name="AutoShape 8">
              <a:extLst>
                <a:ext uri="{FF2B5EF4-FFF2-40B4-BE49-F238E27FC236}">
                  <a16:creationId xmlns:a16="http://schemas.microsoft.com/office/drawing/2014/main" id="{BB1F05E7-916E-42CD-9CCA-44F8C5C42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712" y="2666429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</a:t>
              </a:r>
              <a:r>
                <a:rPr lang="es-ES_tradnl" sz="9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: sesión en vivo 1</a:t>
              </a:r>
            </a:p>
          </p:txBody>
        </p:sp>
        <p:sp>
          <p:nvSpPr>
            <p:cNvPr id="35" name="AutoShape 8">
              <a:extLst>
                <a:ext uri="{FF2B5EF4-FFF2-40B4-BE49-F238E27FC236}">
                  <a16:creationId xmlns:a16="http://schemas.microsoft.com/office/drawing/2014/main" id="{ACE87489-9BB2-4132-8C54-29C2E58A7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845" y="2666429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2: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1</a:t>
              </a:r>
            </a:p>
          </p:txBody>
        </p:sp>
        <p:sp>
          <p:nvSpPr>
            <p:cNvPr id="36" name="AutoShape 8">
              <a:extLst>
                <a:ext uri="{FF2B5EF4-FFF2-40B4-BE49-F238E27FC236}">
                  <a16:creationId xmlns:a16="http://schemas.microsoft.com/office/drawing/2014/main" id="{85F5C151-BCA6-4B85-A774-B8FD0D49D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978" y="2666429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3: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2</a:t>
              </a:r>
            </a:p>
          </p:txBody>
        </p:sp>
        <p:sp>
          <p:nvSpPr>
            <p:cNvPr id="37" name="AutoShape 8">
              <a:extLst>
                <a:ext uri="{FF2B5EF4-FFF2-40B4-BE49-F238E27FC236}">
                  <a16:creationId xmlns:a16="http://schemas.microsoft.com/office/drawing/2014/main" id="{EF21EEBD-A046-45A7-B93C-E36906E4C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110" y="2666429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4: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3</a:t>
              </a:r>
            </a:p>
          </p:txBody>
        </p:sp>
        <p:sp>
          <p:nvSpPr>
            <p:cNvPr id="38" name="AutoShape 8">
              <a:extLst>
                <a:ext uri="{FF2B5EF4-FFF2-40B4-BE49-F238E27FC236}">
                  <a16:creationId xmlns:a16="http://schemas.microsoft.com/office/drawing/2014/main" id="{54748E58-2FE7-4CBA-9328-AB6F19DAC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242" y="2666429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5: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4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EF8D37F-964F-494F-9BA3-2B3CA6AB3F38}"/>
              </a:ext>
            </a:extLst>
          </p:cNvPr>
          <p:cNvGrpSpPr/>
          <p:nvPr/>
        </p:nvGrpSpPr>
        <p:grpSpPr>
          <a:xfrm>
            <a:off x="3687640" y="1466209"/>
            <a:ext cx="1368000" cy="2366468"/>
            <a:chOff x="3593936" y="1925290"/>
            <a:chExt cx="1368000" cy="2366468"/>
          </a:xfrm>
        </p:grpSpPr>
        <p:sp>
          <p:nvSpPr>
            <p:cNvPr id="26" name="AutoShape 8">
              <a:extLst>
                <a:ext uri="{FF2B5EF4-FFF2-40B4-BE49-F238E27FC236}">
                  <a16:creationId xmlns:a16="http://schemas.microsoft.com/office/drawing/2014/main" id="{BF03D312-1BFD-46A6-BA87-0A8292E64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936" y="1925290"/>
              <a:ext cx="1368000" cy="684000"/>
            </a:xfrm>
            <a:prstGeom prst="flowChartTerminator">
              <a:avLst/>
            </a:prstGeom>
            <a:solidFill>
              <a:srgbClr val="FF9F1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Módulo 2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_tradnl" sz="9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Crear una coalición impulsora</a:t>
              </a:r>
            </a:p>
          </p:txBody>
        </p:sp>
        <p:sp>
          <p:nvSpPr>
            <p:cNvPr id="39" name="AutoShape 8">
              <a:extLst>
                <a:ext uri="{FF2B5EF4-FFF2-40B4-BE49-F238E27FC236}">
                  <a16:creationId xmlns:a16="http://schemas.microsoft.com/office/drawing/2014/main" id="{B3AC2B1E-8D38-44D6-AA67-FB3855015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446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6: </a:t>
              </a:r>
              <a:r>
                <a:rPr lang="es-ES_tradnl" sz="9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sesión en vivo 2</a:t>
              </a:r>
            </a:p>
          </p:txBody>
        </p:sp>
        <p:sp>
          <p:nvSpPr>
            <p:cNvPr id="40" name="AutoShape 8">
              <a:extLst>
                <a:ext uri="{FF2B5EF4-FFF2-40B4-BE49-F238E27FC236}">
                  <a16:creationId xmlns:a16="http://schemas.microsoft.com/office/drawing/2014/main" id="{0B4F2939-C2FA-4F12-A085-29FA34CC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579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7: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5</a:t>
              </a:r>
            </a:p>
          </p:txBody>
        </p:sp>
        <p:sp>
          <p:nvSpPr>
            <p:cNvPr id="41" name="AutoShape 8">
              <a:extLst>
                <a:ext uri="{FF2B5EF4-FFF2-40B4-BE49-F238E27FC236}">
                  <a16:creationId xmlns:a16="http://schemas.microsoft.com/office/drawing/2014/main" id="{D1C5586E-FFEA-4C69-B22D-30C8A1EE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712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8: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6</a:t>
              </a:r>
            </a:p>
          </p:txBody>
        </p:sp>
        <p:sp>
          <p:nvSpPr>
            <p:cNvPr id="42" name="AutoShape 8">
              <a:extLst>
                <a:ext uri="{FF2B5EF4-FFF2-40B4-BE49-F238E27FC236}">
                  <a16:creationId xmlns:a16="http://schemas.microsoft.com/office/drawing/2014/main" id="{E9945584-871A-4A5B-AAD6-945240DD7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844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9: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7</a:t>
              </a:r>
            </a:p>
          </p:txBody>
        </p:sp>
        <p:sp>
          <p:nvSpPr>
            <p:cNvPr id="43" name="AutoShape 8">
              <a:extLst>
                <a:ext uri="{FF2B5EF4-FFF2-40B4-BE49-F238E27FC236}">
                  <a16:creationId xmlns:a16="http://schemas.microsoft.com/office/drawing/2014/main" id="{F1BFDC53-9993-4CB7-9CE3-0D2F91A2B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9976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10: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8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25FAAD42-B5EB-47F3-8908-09521D5F4319}"/>
              </a:ext>
            </a:extLst>
          </p:cNvPr>
          <p:cNvGrpSpPr/>
          <p:nvPr/>
        </p:nvGrpSpPr>
        <p:grpSpPr>
          <a:xfrm>
            <a:off x="5228114" y="1466209"/>
            <a:ext cx="1396489" cy="2366468"/>
            <a:chOff x="5171633" y="1925290"/>
            <a:chExt cx="1396489" cy="2366468"/>
          </a:xfrm>
        </p:grpSpPr>
        <p:sp>
          <p:nvSpPr>
            <p:cNvPr id="30" name="AutoShape 8">
              <a:extLst>
                <a:ext uri="{FF2B5EF4-FFF2-40B4-BE49-F238E27FC236}">
                  <a16:creationId xmlns:a16="http://schemas.microsoft.com/office/drawing/2014/main" id="{AD9F569E-7E91-4C1B-A26C-40EB93006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633" y="1925290"/>
              <a:ext cx="1396489" cy="684000"/>
            </a:xfrm>
            <a:prstGeom prst="flowChartTerminator">
              <a:avLst/>
            </a:prstGeom>
            <a:solidFill>
              <a:srgbClr val="FF9F1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Módulo 3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_tradnl" sz="9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Diseño conceptual de la </a:t>
              </a:r>
              <a:r>
                <a:rPr lang="es-ES_tradnl" sz="900" dirty="0" smtClean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Transformación </a:t>
              </a:r>
              <a:r>
                <a:rPr lang="es-ES_tradnl" sz="9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  <a:r>
                <a:rPr lang="es-ES_tradnl" sz="900" dirty="0" smtClean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ultural</a:t>
              </a:r>
              <a:endParaRPr lang="es-ES_tradnl" sz="9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4" name="AutoShape 8">
              <a:extLst>
                <a:ext uri="{FF2B5EF4-FFF2-40B4-BE49-F238E27FC236}">
                  <a16:creationId xmlns:a16="http://schemas.microsoft.com/office/drawing/2014/main" id="{821B1F53-619A-4AD1-AE4D-C2CAF5622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834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11: </a:t>
              </a:r>
              <a:r>
                <a:rPr lang="es-ES_tradnl" sz="9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sesión en vivo 3</a:t>
              </a:r>
            </a:p>
          </p:txBody>
        </p:sp>
        <p:sp>
          <p:nvSpPr>
            <p:cNvPr id="45" name="AutoShape 8">
              <a:extLst>
                <a:ext uri="{FF2B5EF4-FFF2-40B4-BE49-F238E27FC236}">
                  <a16:creationId xmlns:a16="http://schemas.microsoft.com/office/drawing/2014/main" id="{0239AA1A-A9EA-4E2C-ADF0-3B31B074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967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12: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9</a:t>
              </a:r>
            </a:p>
          </p:txBody>
        </p:sp>
        <p:sp>
          <p:nvSpPr>
            <p:cNvPr id="46" name="AutoShape 8">
              <a:extLst>
                <a:ext uri="{FF2B5EF4-FFF2-40B4-BE49-F238E27FC236}">
                  <a16:creationId xmlns:a16="http://schemas.microsoft.com/office/drawing/2014/main" id="{94A05BFB-3B73-479E-B941-040B10B67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100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13: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10</a:t>
              </a:r>
            </a:p>
          </p:txBody>
        </p:sp>
        <p:sp>
          <p:nvSpPr>
            <p:cNvPr id="47" name="AutoShape 8">
              <a:extLst>
                <a:ext uri="{FF2B5EF4-FFF2-40B4-BE49-F238E27FC236}">
                  <a16:creationId xmlns:a16="http://schemas.microsoft.com/office/drawing/2014/main" id="{0DBDCA70-5D08-466C-AA5B-EB17C27E1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2232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14: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11</a:t>
              </a:r>
            </a:p>
          </p:txBody>
        </p:sp>
        <p:sp>
          <p:nvSpPr>
            <p:cNvPr id="48" name="AutoShape 8">
              <a:extLst>
                <a:ext uri="{FF2B5EF4-FFF2-40B4-BE49-F238E27FC236}">
                  <a16:creationId xmlns:a16="http://schemas.microsoft.com/office/drawing/2014/main" id="{13E3204C-0D59-4A4F-AD4B-1C4077B89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3364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15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: 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12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5928D04-AFD4-4B42-B203-60CCF8227919}"/>
              </a:ext>
            </a:extLst>
          </p:cNvPr>
          <p:cNvGrpSpPr/>
          <p:nvPr/>
        </p:nvGrpSpPr>
        <p:grpSpPr>
          <a:xfrm>
            <a:off x="6768588" y="1466209"/>
            <a:ext cx="1368000" cy="2366468"/>
            <a:chOff x="7096173" y="1925290"/>
            <a:chExt cx="1368000" cy="2366468"/>
          </a:xfrm>
        </p:grpSpPr>
        <p:sp>
          <p:nvSpPr>
            <p:cNvPr id="31" name="AutoShape 8">
              <a:extLst>
                <a:ext uri="{FF2B5EF4-FFF2-40B4-BE49-F238E27FC236}">
                  <a16:creationId xmlns:a16="http://schemas.microsoft.com/office/drawing/2014/main" id="{9B42BE4B-D4C3-4515-BBED-044D570AE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73" y="1925290"/>
              <a:ext cx="1368000" cy="684000"/>
            </a:xfrm>
            <a:prstGeom prst="flowChartTerminator">
              <a:avLst/>
            </a:prstGeom>
            <a:solidFill>
              <a:srgbClr val="FF9F1F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Módulo 4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_tradnl" sz="900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Implementar un ciclo de </a:t>
              </a:r>
              <a:r>
                <a:rPr lang="es-ES_tradnl" sz="900" dirty="0" smtClean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Transformación</a:t>
              </a:r>
              <a:endParaRPr lang="es-ES_tradnl" sz="9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AutoShape 8">
              <a:extLst>
                <a:ext uri="{FF2B5EF4-FFF2-40B4-BE49-F238E27FC236}">
                  <a16:creationId xmlns:a16="http://schemas.microsoft.com/office/drawing/2014/main" id="{C91CFDE4-B4F2-4501-9972-71D229D4E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7179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16</a:t>
              </a:r>
              <a:r>
                <a:rPr lang="es-ES_tradnl" sz="9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: sesión en vivo 4</a:t>
              </a:r>
            </a:p>
          </p:txBody>
        </p:sp>
        <p:sp>
          <p:nvSpPr>
            <p:cNvPr id="50" name="AutoShape 8">
              <a:extLst>
                <a:ext uri="{FF2B5EF4-FFF2-40B4-BE49-F238E27FC236}">
                  <a16:creationId xmlns:a16="http://schemas.microsoft.com/office/drawing/2014/main" id="{43D0C8AC-ABBB-4190-B515-0E52CB2F6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312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17: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13</a:t>
              </a:r>
            </a:p>
          </p:txBody>
        </p:sp>
        <p:sp>
          <p:nvSpPr>
            <p:cNvPr id="51" name="AutoShape 8">
              <a:extLst>
                <a:ext uri="{FF2B5EF4-FFF2-40B4-BE49-F238E27FC236}">
                  <a16:creationId xmlns:a16="http://schemas.microsoft.com/office/drawing/2014/main" id="{DF836861-C896-4E1E-88B9-9045BCBA5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9445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18: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14</a:t>
              </a:r>
            </a:p>
          </p:txBody>
        </p:sp>
        <p:sp>
          <p:nvSpPr>
            <p:cNvPr id="52" name="AutoShape 8">
              <a:extLst>
                <a:ext uri="{FF2B5EF4-FFF2-40B4-BE49-F238E27FC236}">
                  <a16:creationId xmlns:a16="http://schemas.microsoft.com/office/drawing/2014/main" id="{5CE03571-E551-4C80-A039-DE654E270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0577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19: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15</a:t>
              </a:r>
            </a:p>
          </p:txBody>
        </p:sp>
        <p:sp>
          <p:nvSpPr>
            <p:cNvPr id="53" name="AutoShape 8">
              <a:extLst>
                <a:ext uri="{FF2B5EF4-FFF2-40B4-BE49-F238E27FC236}">
                  <a16:creationId xmlns:a16="http://schemas.microsoft.com/office/drawing/2014/main" id="{21CCE564-652F-4890-B518-6654FB2E0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1709" y="2671758"/>
              <a:ext cx="216000" cy="162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vert="vert270" anchor="ctr"/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s-ES_tradnl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Día 20: 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lección </a:t>
              </a:r>
              <a:r>
                <a:rPr lang="es-ES_tradnl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elearning</a:t>
              </a:r>
              <a:r>
                <a:rPr lang="es-ES_tradnl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16</a:t>
              </a:r>
            </a:p>
          </p:txBody>
        </p:sp>
      </p:grpSp>
      <p:sp>
        <p:nvSpPr>
          <p:cNvPr id="64" name="AutoShape 8">
            <a:extLst>
              <a:ext uri="{FF2B5EF4-FFF2-40B4-BE49-F238E27FC236}">
                <a16:creationId xmlns:a16="http://schemas.microsoft.com/office/drawing/2014/main" id="{497850FD-3755-4946-92EA-4687F4FA9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771" y="2207348"/>
            <a:ext cx="216000" cy="162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vert="vert270" anchor="ctr"/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s-ES_tradnl" sz="9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Cierre</a:t>
            </a:r>
            <a:r>
              <a:rPr lang="es-ES_tradnl" sz="900" dirty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 sesión en vivo 5</a:t>
            </a:r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37CF71FA-32A5-4A1B-A454-AD593641323C}"/>
              </a:ext>
            </a:extLst>
          </p:cNvPr>
          <p:cNvCxnSpPr>
            <a:cxnSpLocks/>
          </p:cNvCxnSpPr>
          <p:nvPr/>
        </p:nvCxnSpPr>
        <p:spPr bwMode="auto">
          <a:xfrm>
            <a:off x="2136828" y="3987408"/>
            <a:ext cx="6084000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utoShape 8">
            <a:extLst>
              <a:ext uri="{FF2B5EF4-FFF2-40B4-BE49-F238E27FC236}">
                <a16:creationId xmlns:a16="http://schemas.microsoft.com/office/drawing/2014/main" id="{117C5CA7-D816-4BB1-8AF0-FBE8703AF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914" y="3891488"/>
            <a:ext cx="792000" cy="216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 mes</a:t>
            </a: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8F955C9B-804E-46EB-B6C7-E4BBA52C916B}"/>
              </a:ext>
            </a:extLst>
          </p:cNvPr>
          <p:cNvCxnSpPr>
            <a:cxnSpLocks/>
          </p:cNvCxnSpPr>
          <p:nvPr/>
        </p:nvCxnSpPr>
        <p:spPr bwMode="auto">
          <a:xfrm>
            <a:off x="681775" y="3987408"/>
            <a:ext cx="1217444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utoShape 8">
            <a:extLst>
              <a:ext uri="{FF2B5EF4-FFF2-40B4-BE49-F238E27FC236}">
                <a16:creationId xmlns:a16="http://schemas.microsoft.com/office/drawing/2014/main" id="{5A5ED5EE-6B2C-42BB-9C03-2711FA654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37" y="3891488"/>
            <a:ext cx="504751" cy="216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 </a:t>
            </a:r>
            <a:r>
              <a:rPr lang="es-ES_tradnl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endParaRPr lang="es-ES_tradnl" sz="9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  <p:pic>
        <p:nvPicPr>
          <p:cNvPr id="59" name="Gráfico 23" descr="Conexiones">
            <a:extLst>
              <a:ext uri="{FF2B5EF4-FFF2-40B4-BE49-F238E27FC236}">
                <a16:creationId xmlns:a16="http://schemas.microsoft.com/office/drawing/2014/main" id="{1AD71AE0-103B-45C9-8561-0D960B61B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13915" y="4309924"/>
            <a:ext cx="725474" cy="725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4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C89C6F4-8756-314A-8BA4-7D2E43DA9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72" t="12792"/>
          <a:stretch/>
        </p:blipFill>
        <p:spPr>
          <a:xfrm>
            <a:off x="0" y="0"/>
            <a:ext cx="4869134" cy="3552998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827088" y="376385"/>
            <a:ext cx="1750190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base">
              <a:lnSpc>
                <a:spcPts val="2240"/>
              </a:lnSpc>
              <a:spcBef>
                <a:spcPct val="0"/>
              </a:spcBef>
            </a:pPr>
            <a:r>
              <a:rPr lang="es-ES" sz="2200" b="1" dirty="0">
                <a:solidFill>
                  <a:srgbClr val="CDFAFF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Experiencia inmersiva</a:t>
            </a:r>
            <a:endParaRPr lang="en-US" sz="2200" b="1" dirty="0">
              <a:solidFill>
                <a:srgbClr val="CDFAFF"/>
              </a:solidFill>
              <a:latin typeface="Public Sans" pitchFamily="2" charset="77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7C2DFB-3E51-4738-A1EE-AA52F6D69821}"/>
              </a:ext>
            </a:extLst>
          </p:cNvPr>
          <p:cNvSpPr txBox="1"/>
          <p:nvPr/>
        </p:nvSpPr>
        <p:spPr>
          <a:xfrm>
            <a:off x="3703290" y="494966"/>
            <a:ext cx="2020887" cy="256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base">
              <a:lnSpc>
                <a:spcPts val="2240"/>
              </a:lnSpc>
              <a:spcBef>
                <a:spcPct val="0"/>
              </a:spcBef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¿En qué consiste?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Public Sans" pitchFamily="2" charset="77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741071D-A945-4BAB-B9A5-0D61058BE865}"/>
              </a:ext>
            </a:extLst>
          </p:cNvPr>
          <p:cNvSpPr txBox="1"/>
          <p:nvPr/>
        </p:nvSpPr>
        <p:spPr>
          <a:xfrm>
            <a:off x="3700878" y="2802203"/>
            <a:ext cx="2982912" cy="256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base">
              <a:lnSpc>
                <a:spcPts val="2240"/>
              </a:lnSpc>
              <a:spcBef>
                <a:spcPct val="0"/>
              </a:spcBef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¿Qué permite esta modalidad?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Public Sans" pitchFamily="2" charset="77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25C875-53B3-46A3-B750-4D9688ACE45A}"/>
              </a:ext>
            </a:extLst>
          </p:cNvPr>
          <p:cNvSpPr txBox="1"/>
          <p:nvPr/>
        </p:nvSpPr>
        <p:spPr>
          <a:xfrm>
            <a:off x="3703290" y="893806"/>
            <a:ext cx="4860000" cy="1911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sesiones en directo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de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horas de duración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(total de 16 horas 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formativas </a:t>
            </a:r>
            <a:r>
              <a:rPr lang="es-ES" sz="92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aprox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endParaRPr lang="es-ES" sz="9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Todos los contenidos son ofrecidos por el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facilitador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 través de sus explicaciones en directo.</a:t>
            </a: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participantes realizan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actividades individuales </a:t>
            </a:r>
            <a:r>
              <a:rPr lang="es-ES" sz="92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 sesiones que- permiten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reflexionar acerca de los temas presentados.</a:t>
            </a:r>
            <a:endParaRPr lang="es-ES" sz="92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realizan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s-ES" sz="92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inámicas grupales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 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permiten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integrar contenidos y poner en práctica lo aprendido, en un entorno participativo y abierto.</a:t>
            </a: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Entrega de abundante </a:t>
            </a:r>
            <a:r>
              <a:rPr lang="es-ES" sz="9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 de apoyo y herramientas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libros, artículos, vídeos, protocolos, plantillas, acceso 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Aula </a:t>
            </a:r>
            <a:r>
              <a:rPr lang="es-ES" sz="92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TAAcademy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s-ES" sz="9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endParaRPr lang="es-ES" sz="9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58CAC1F-1C99-4DB4-BBDE-8D54B24F0D67}"/>
              </a:ext>
            </a:extLst>
          </p:cNvPr>
          <p:cNvSpPr txBox="1"/>
          <p:nvPr/>
        </p:nvSpPr>
        <p:spPr>
          <a:xfrm>
            <a:off x="3700878" y="3239143"/>
            <a:ext cx="5081201" cy="1296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Limitar tu dedicación al curso, debiendo reservar menos de 1 semana para la formación.</a:t>
            </a: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Obtener los conocimientos necesarios en un tiempo 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reducido, por si </a:t>
            </a: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necesitas abordar un proceso de transformación o poner en práctica los contenidos </a:t>
            </a:r>
            <a:r>
              <a:rPr lang="es-ES" sz="92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inmediatamente.</a:t>
            </a:r>
            <a:endParaRPr lang="es-ES" sz="92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Realizar una inmersión en el contenido, pudiendo obtener una visión completa del proceso en pocos días.</a:t>
            </a:r>
          </a:p>
          <a:p>
            <a:pPr marL="361950" lvl="1" indent="-180975" fontAlgn="base">
              <a:lnSpc>
                <a:spcPts val="12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s-ES" sz="92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Compartir experiencias, reflexiones y dudas con el facilitador y con el grupo, en un entorno seguro de confianza y colaboración.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22846" r="15670" b="35368"/>
          <a:stretch/>
        </p:blipFill>
        <p:spPr>
          <a:xfrm>
            <a:off x="7769202" y="115100"/>
            <a:ext cx="1138204" cy="396453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1636968" y="1884151"/>
            <a:ext cx="1139803" cy="993327"/>
            <a:chOff x="5582316" y="1832995"/>
            <a:chExt cx="1139803" cy="993327"/>
          </a:xfrm>
        </p:grpSpPr>
        <p:pic>
          <p:nvPicPr>
            <p:cNvPr id="14" name="Gráfico 14" descr="Cohete">
              <a:extLst>
                <a:ext uri="{FF2B5EF4-FFF2-40B4-BE49-F238E27FC236}">
                  <a16:creationId xmlns:a16="http://schemas.microsoft.com/office/drawing/2014/main" id="{E0C544C8-D540-4966-899D-EF701B531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807719" y="1832995"/>
              <a:ext cx="914400" cy="914400"/>
            </a:xfrm>
            <a:prstGeom prst="rect">
              <a:avLst/>
            </a:prstGeom>
          </p:spPr>
        </p:pic>
        <p:cxnSp>
          <p:nvCxnSpPr>
            <p:cNvPr id="18" name="Conector recto 17"/>
            <p:cNvCxnSpPr/>
            <p:nvPr/>
          </p:nvCxnSpPr>
          <p:spPr>
            <a:xfrm flipH="1">
              <a:off x="5582316" y="2423473"/>
              <a:ext cx="255779" cy="1982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>
            <a:xfrm flipH="1">
              <a:off x="5991558" y="2697367"/>
              <a:ext cx="146009" cy="1289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 flipH="1">
              <a:off x="5805055" y="2600385"/>
              <a:ext cx="146009" cy="1289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23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9A3D74-91BE-774B-9E42-EF8E3B23A388}"/>
              </a:ext>
            </a:extLst>
          </p:cNvPr>
          <p:cNvSpPr txBox="1"/>
          <p:nvPr/>
        </p:nvSpPr>
        <p:spPr>
          <a:xfrm>
            <a:off x="3212913" y="947612"/>
            <a:ext cx="43993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Certificación avalada por Barrett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Centre.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Formación bonificada por FUNDAE (España).</a:t>
            </a: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Puedes sumar créditos como coach de la ICF (International Coaching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Federation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para la renovación de tu credencial.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0B8D8727-97E9-D64A-AB62-944597A218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861" y="1223520"/>
            <a:ext cx="2258797" cy="5586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786EC7-7A28-BB4B-9287-BED1652DA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545"/>
            <a:ext cx="5026003" cy="165272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196897" y="1665978"/>
            <a:ext cx="1813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/>
              <a:t>ENDORSED TRAINING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50" y="3978637"/>
            <a:ext cx="847005" cy="72812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22846" r="15670" b="35368"/>
          <a:stretch/>
        </p:blipFill>
        <p:spPr>
          <a:xfrm>
            <a:off x="7769202" y="115100"/>
            <a:ext cx="1138204" cy="39645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827088" y="323572"/>
            <a:ext cx="3175139" cy="5642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base">
              <a:lnSpc>
                <a:spcPts val="2240"/>
              </a:lnSpc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Avales </a:t>
            </a:r>
            <a:r>
              <a:rPr lang="es-ES" sz="2200" b="1" dirty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&amp;</a:t>
            </a:r>
            <a:r>
              <a:rPr lang="es-ES" sz="2200" b="1" dirty="0" smtClean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 </a:t>
            </a:r>
          </a:p>
          <a:p>
            <a:pPr fontAlgn="base">
              <a:lnSpc>
                <a:spcPts val="2240"/>
              </a:lnSpc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bonificaciones</a:t>
            </a:r>
            <a:endParaRPr lang="es-ES" sz="2200" b="1" dirty="0">
              <a:solidFill>
                <a:schemeClr val="bg1"/>
              </a:solidFill>
              <a:latin typeface="Public Sans" pitchFamily="2" charset="77"/>
              <a:ea typeface="Verdana" panose="020B0604030504040204" pitchFamily="34" charset="0"/>
              <a:cs typeface="Calibri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24" y="2601847"/>
            <a:ext cx="1995885" cy="5364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1722336"/>
            <a:ext cx="1904638" cy="2286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0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2">
            <a:extLst>
              <a:ext uri="{FF2B5EF4-FFF2-40B4-BE49-F238E27FC236}">
                <a16:creationId xmlns:a16="http://schemas.microsoft.com/office/drawing/2014/main" id="{1017C87C-F8E1-2541-BC81-0E22CA5EF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14152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827088" y="250779"/>
            <a:ext cx="6420948" cy="282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fontAlgn="base">
              <a:lnSpc>
                <a:spcPts val="2240"/>
              </a:lnSpc>
              <a:spcBef>
                <a:spcPct val="0"/>
              </a:spcBef>
            </a:pPr>
            <a:r>
              <a:rPr lang="es-ES" sz="2200" b="1" dirty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Formatos </a:t>
            </a:r>
            <a:r>
              <a:rPr lang="en-US" sz="2200" b="1" dirty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TCS® de </a:t>
            </a:r>
            <a:r>
              <a:rPr lang="en-US" sz="2200" b="1" dirty="0" err="1" smtClean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TransformAction</a:t>
            </a:r>
            <a:r>
              <a:rPr lang="en-US" sz="2200" b="1" dirty="0" smtClean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Academy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4AFEBCF-200B-6D47-BECE-D7967ADC92E0}"/>
              </a:ext>
            </a:extLst>
          </p:cNvPr>
          <p:cNvSpPr/>
          <p:nvPr/>
        </p:nvSpPr>
        <p:spPr>
          <a:xfrm>
            <a:off x="5363522" y="2324484"/>
            <a:ext cx="10135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  <a:defRPr/>
            </a:pPr>
            <a:r>
              <a:rPr lang="es-ES" sz="9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Presencial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5065916" y="4120628"/>
            <a:ext cx="1639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Clr>
                <a:srgbClr val="FFAB40">
                  <a:lumMod val="75000"/>
                </a:srgbClr>
              </a:buClr>
              <a:defRPr/>
            </a:pPr>
            <a:r>
              <a:rPr lang="es-ES" sz="900" b="1" dirty="0" err="1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Webinars</a:t>
            </a:r>
            <a:r>
              <a:rPr lang="es-ES" sz="9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s-ES" sz="900" b="1" dirty="0" err="1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Mentoring</a:t>
            </a:r>
            <a:r>
              <a:rPr lang="es-ES" sz="9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9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post-training</a:t>
            </a:r>
          </a:p>
          <a:p>
            <a:pPr lvl="0" algn="ctr">
              <a:spcAft>
                <a:spcPts val="1800"/>
              </a:spcAft>
              <a:buClr>
                <a:srgbClr val="FFAB40">
                  <a:lumMod val="75000"/>
                </a:srgbClr>
              </a:buClr>
              <a:defRPr/>
            </a:pPr>
            <a:r>
              <a:rPr lang="es-ES" sz="900" b="1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Virtuales a/sincrónicos</a:t>
            </a:r>
            <a:endParaRPr lang="es-ES" sz="900" b="1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6" name="Gráfico 23" descr="Conexiones">
            <a:extLst>
              <a:ext uri="{FF2B5EF4-FFF2-40B4-BE49-F238E27FC236}">
                <a16:creationId xmlns:a16="http://schemas.microsoft.com/office/drawing/2014/main" id="{1AD71AE0-103B-45C9-8561-0D960B61B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57407" y="1304811"/>
            <a:ext cx="991816" cy="99181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9"/>
          <a:srcRect b="14201"/>
          <a:stretch/>
        </p:blipFill>
        <p:spPr>
          <a:xfrm>
            <a:off x="5297015" y="2973233"/>
            <a:ext cx="1157408" cy="107248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8122" r="4673"/>
          <a:stretch/>
        </p:blipFill>
        <p:spPr>
          <a:xfrm>
            <a:off x="2270298" y="3031561"/>
            <a:ext cx="2075217" cy="2111939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69B0AF76-B4BE-C548-90B6-C21299111963}"/>
              </a:ext>
            </a:extLst>
          </p:cNvPr>
          <p:cNvSpPr/>
          <p:nvPr/>
        </p:nvSpPr>
        <p:spPr>
          <a:xfrm>
            <a:off x="2903001" y="4646444"/>
            <a:ext cx="1023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Sesiones v</a:t>
            </a:r>
            <a:r>
              <a:rPr lang="es-ES" sz="8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irtuales</a:t>
            </a:r>
          </a:p>
          <a:p>
            <a:pPr lvl="0" algn="ctr">
              <a:defRPr/>
            </a:pPr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sincrónicas</a:t>
            </a:r>
            <a:endParaRPr lang="es-ES" sz="800" b="1" kern="0" dirty="0" smtClean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1C47395-54BD-4B93-966A-05A9EA09D464}"/>
              </a:ext>
            </a:extLst>
          </p:cNvPr>
          <p:cNvSpPr/>
          <p:nvPr/>
        </p:nvSpPr>
        <p:spPr>
          <a:xfrm>
            <a:off x="324649" y="2278631"/>
            <a:ext cx="1587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900" b="1" kern="0" dirty="0">
                <a:solidFill>
                  <a:srgbClr val="FF9F1F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Experiencia </a:t>
            </a:r>
            <a:endParaRPr lang="es-ES" sz="900" b="1" kern="0" dirty="0" smtClean="0">
              <a:solidFill>
                <a:srgbClr val="FF9F1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s-ES" sz="900" b="1" kern="0" dirty="0" smtClean="0">
                <a:solidFill>
                  <a:srgbClr val="FF9F1F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extendida-colaborativa</a:t>
            </a:r>
            <a:endParaRPr lang="es-ES" sz="900" b="1" kern="0" dirty="0">
              <a:solidFill>
                <a:srgbClr val="FF9F1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9" t="33193" r="42914" b="51516"/>
          <a:stretch/>
        </p:blipFill>
        <p:spPr>
          <a:xfrm>
            <a:off x="2987361" y="1261401"/>
            <a:ext cx="1021114" cy="1092148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69B0AF76-B4BE-C548-90B6-C21299111963}"/>
              </a:ext>
            </a:extLst>
          </p:cNvPr>
          <p:cNvSpPr/>
          <p:nvPr/>
        </p:nvSpPr>
        <p:spPr>
          <a:xfrm>
            <a:off x="2943566" y="2273830"/>
            <a:ext cx="1023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900" b="1" kern="0" dirty="0" smtClean="0">
                <a:solidFill>
                  <a:srgbClr val="585858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E-</a:t>
            </a:r>
            <a:r>
              <a:rPr lang="es-ES" sz="900" b="1" kern="0" dirty="0" err="1" smtClean="0">
                <a:solidFill>
                  <a:srgbClr val="585858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Learning</a:t>
            </a:r>
            <a:r>
              <a:rPr lang="es-ES" sz="900" b="1" kern="0" dirty="0" smtClean="0">
                <a:solidFill>
                  <a:srgbClr val="585858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r>
              <a:rPr lang="es-ES" sz="900" b="1" dirty="0" smtClean="0">
                <a:solidFill>
                  <a:srgbClr val="585858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asincrónico</a:t>
            </a:r>
            <a:endParaRPr lang="es-ES" sz="900" b="1" kern="0" dirty="0" smtClean="0">
              <a:solidFill>
                <a:srgbClr val="585858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10347" y="3192215"/>
            <a:ext cx="921589" cy="816265"/>
            <a:chOff x="5840478" y="2649950"/>
            <a:chExt cx="1162934" cy="1046393"/>
          </a:xfrm>
        </p:grpSpPr>
        <p:pic>
          <p:nvPicPr>
            <p:cNvPr id="46" name="Gráfico 26" descr="Cohete">
              <a:extLst>
                <a:ext uri="{FF2B5EF4-FFF2-40B4-BE49-F238E27FC236}">
                  <a16:creationId xmlns:a16="http://schemas.microsoft.com/office/drawing/2014/main" id="{D88DEAAA-636F-4FD1-83D2-FE825FE1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089012" y="2649950"/>
              <a:ext cx="914400" cy="914400"/>
            </a:xfrm>
            <a:prstGeom prst="rect">
              <a:avLst/>
            </a:prstGeom>
          </p:spPr>
        </p:pic>
        <p:cxnSp>
          <p:nvCxnSpPr>
            <p:cNvPr id="49" name="Conector recto 48"/>
            <p:cNvCxnSpPr/>
            <p:nvPr/>
          </p:nvCxnSpPr>
          <p:spPr>
            <a:xfrm flipH="1">
              <a:off x="5840478" y="3293494"/>
              <a:ext cx="255779" cy="198228"/>
            </a:xfrm>
            <a:prstGeom prst="line">
              <a:avLst/>
            </a:prstGeom>
            <a:ln w="12700">
              <a:solidFill>
                <a:srgbClr val="FF9F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 flipH="1">
              <a:off x="6249720" y="3567388"/>
              <a:ext cx="146009" cy="128955"/>
            </a:xfrm>
            <a:prstGeom prst="line">
              <a:avLst/>
            </a:prstGeom>
            <a:ln>
              <a:solidFill>
                <a:srgbClr val="FF9F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/>
            <p:nvPr/>
          </p:nvCxnSpPr>
          <p:spPr>
            <a:xfrm flipH="1">
              <a:off x="6063217" y="3470406"/>
              <a:ext cx="146009" cy="128955"/>
            </a:xfrm>
            <a:prstGeom prst="line">
              <a:avLst/>
            </a:prstGeom>
            <a:ln w="19050">
              <a:solidFill>
                <a:srgbClr val="FF9F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ángulo 53">
            <a:extLst>
              <a:ext uri="{FF2B5EF4-FFF2-40B4-BE49-F238E27FC236}">
                <a16:creationId xmlns:a16="http://schemas.microsoft.com/office/drawing/2014/main" id="{51C47395-54BD-4B93-966A-05A9EA09D464}"/>
              </a:ext>
            </a:extLst>
          </p:cNvPr>
          <p:cNvSpPr/>
          <p:nvPr/>
        </p:nvSpPr>
        <p:spPr>
          <a:xfrm>
            <a:off x="572741" y="4164150"/>
            <a:ext cx="994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900" b="1" kern="0" dirty="0">
                <a:solidFill>
                  <a:srgbClr val="FF9F1F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Experiencia </a:t>
            </a:r>
            <a:endParaRPr lang="es-ES" sz="900" b="1" kern="0" dirty="0" smtClean="0">
              <a:solidFill>
                <a:srgbClr val="FF9F1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s-ES" sz="900" b="1" kern="0" dirty="0" err="1" smtClean="0">
                <a:solidFill>
                  <a:srgbClr val="FF9F1F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Inmersiva</a:t>
            </a:r>
            <a:endParaRPr lang="es-ES" sz="900" b="1" kern="0" dirty="0">
              <a:solidFill>
                <a:srgbClr val="FF9F1F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C4AFEBCF-200B-6D47-BECE-D7967ADC92E0}"/>
              </a:ext>
            </a:extLst>
          </p:cNvPr>
          <p:cNvSpPr/>
          <p:nvPr/>
        </p:nvSpPr>
        <p:spPr>
          <a:xfrm>
            <a:off x="7284947" y="3094316"/>
            <a:ext cx="1283558" cy="954107"/>
          </a:xfrm>
          <a:prstGeom prst="rect">
            <a:avLst/>
          </a:prstGeom>
          <a:ln w="9525">
            <a:solidFill>
              <a:schemeClr val="bg2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  <a:defRPr/>
            </a:pPr>
            <a:r>
              <a:rPr lang="es-ES" sz="9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TCS disponible en</a:t>
            </a:r>
          </a:p>
          <a:p>
            <a:pPr lvl="0" algn="ctr">
              <a:spcAft>
                <a:spcPts val="80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ESPAÑOL</a:t>
            </a:r>
          </a:p>
          <a:p>
            <a:pPr lvl="0" algn="ctr">
              <a:spcAft>
                <a:spcPts val="800"/>
              </a:spcAft>
              <a:defRPr/>
            </a:pPr>
            <a:r>
              <a:rPr lang="es-ES" sz="900" b="1" kern="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INGLÉS </a:t>
            </a:r>
          </a:p>
          <a:p>
            <a:pPr lvl="0" algn="ctr">
              <a:spcAft>
                <a:spcPts val="800"/>
              </a:spcAft>
              <a:defRPr/>
            </a:pPr>
            <a:r>
              <a:rPr lang="es-ES" sz="900" b="1" dirty="0" smtClean="0">
                <a:solidFill>
                  <a:srgbClr val="00B05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PORTUGUÉS</a:t>
            </a:r>
            <a:endParaRPr lang="es-ES" sz="900" b="1" kern="0" dirty="0">
              <a:solidFill>
                <a:srgbClr val="00B050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90" y="1314334"/>
            <a:ext cx="916436" cy="959061"/>
          </a:xfrm>
          <a:prstGeom prst="rect">
            <a:avLst/>
          </a:prstGeom>
        </p:spPr>
      </p:pic>
      <p:sp>
        <p:nvSpPr>
          <p:cNvPr id="56" name="Rectángulo 55">
            <a:extLst>
              <a:ext uri="{FF2B5EF4-FFF2-40B4-BE49-F238E27FC236}">
                <a16:creationId xmlns:a16="http://schemas.microsoft.com/office/drawing/2014/main" id="{69B0AF76-B4BE-C548-90B6-C21299111963}"/>
              </a:ext>
            </a:extLst>
          </p:cNvPr>
          <p:cNvSpPr/>
          <p:nvPr/>
        </p:nvSpPr>
        <p:spPr>
          <a:xfrm>
            <a:off x="7376772" y="2312370"/>
            <a:ext cx="10236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900" b="1" kern="0" dirty="0" err="1" smtClean="0">
                <a:solidFill>
                  <a:srgbClr val="585858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In·company</a:t>
            </a:r>
            <a:endParaRPr lang="es-ES" sz="900" b="1" kern="0" dirty="0" smtClean="0">
              <a:solidFill>
                <a:srgbClr val="585858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13986" r="12307" b="17202"/>
          <a:stretch/>
        </p:blipFill>
        <p:spPr>
          <a:xfrm>
            <a:off x="5383161" y="1327355"/>
            <a:ext cx="941679" cy="8332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8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B00E19-D9AC-7847-9886-3E9A2C679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400" y="0"/>
            <a:ext cx="6501599" cy="425748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D3D70206-6850-374A-BD33-8C32A773D9D0}"/>
              </a:ext>
            </a:extLst>
          </p:cNvPr>
          <p:cNvSpPr txBox="1"/>
          <p:nvPr/>
        </p:nvSpPr>
        <p:spPr>
          <a:xfrm>
            <a:off x="782330" y="794426"/>
            <a:ext cx="2913639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  <a:spcAft>
                <a:spcPts val="1800"/>
              </a:spcAft>
            </a:pPr>
            <a:r>
              <a:rPr lang="es-ES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TCS</a:t>
            </a:r>
            <a:r>
              <a:rPr lang="es-ES" sz="10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®</a:t>
            </a:r>
            <a:r>
              <a:rPr lang="es-ES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te enseñará a diseñar un Proceso de Transformación Cultural, a elaborar un Master Plan </a:t>
            </a: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con </a:t>
            </a:r>
            <a:r>
              <a:rPr lang="es-ES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Iniciativas de Transformación Cultural y a implementar</a:t>
            </a: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 </a:t>
            </a:r>
            <a:r>
              <a:rPr lang="es-ES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Ciclo de Transformación Cultural enfocado en alinear personas, renovar procesos y mejorar </a:t>
            </a: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resultados.</a:t>
            </a:r>
            <a:endParaRPr lang="es-ES" sz="10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1800"/>
              </a:spcAft>
            </a:pP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“Nuestro 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compromiso es asegurar que cada participante esté empoderado para implementar un Proceso de Transformación Cultural en un equipo u organización </a:t>
            </a:r>
            <a:r>
              <a:rPr lang="es-E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Arial" panose="020B0604020202020204" pitchFamily="34" charset="0"/>
              </a:rPr>
              <a:t>real”.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MS PGothic" pitchFamily="34" charset="-128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  <a:spcAft>
                <a:spcPts val="1800"/>
              </a:spcAft>
            </a:pP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Transformación Cultural Sistémica</a:t>
            </a:r>
            <a:r>
              <a:rPr lang="es-ES" sz="10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®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 resume la experiencia y las buenas prácticas de </a:t>
            </a:r>
            <a:r>
              <a:rPr lang="es-ES" sz="10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TransformAction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 implementando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Procesos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de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Cambio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C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ultural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para la mejora de resultados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desde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1990 en empresas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multinacionales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itchFamily="34" charset="-128"/>
                <a:cs typeface="Calibri" pitchFamily="34" charset="0"/>
              </a:rPr>
              <a:t>y Procesos de Transformación Cultural Sistémica desde 2002 en empresas multiculturales de España y Latinoamérica.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3086B9-C0C2-644A-873B-241921A67F52}"/>
              </a:ext>
            </a:extLst>
          </p:cNvPr>
          <p:cNvSpPr txBox="1"/>
          <p:nvPr/>
        </p:nvSpPr>
        <p:spPr>
          <a:xfrm>
            <a:off x="5369329" y="891201"/>
            <a:ext cx="2978218" cy="2129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380"/>
              </a:lnSpc>
            </a:pPr>
            <a:r>
              <a:rPr lang="es-ES" sz="1800" b="1" i="1" dirty="0">
                <a:solidFill>
                  <a:schemeClr val="bg1"/>
                </a:solidFill>
                <a:latin typeface="Playfair Display" pitchFamily="2" charset="77"/>
                <a:ea typeface="Calibri"/>
              </a:rPr>
              <a:t>La Certificación TCS® aporta modelos y herramientas para el diseño conceptual y la implementación de Procesos de Transformación Cultural Sistémica.</a:t>
            </a:r>
            <a:endParaRPr lang="es-ES" sz="1800" b="1" i="1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A88F5A-29BF-6A41-9F2E-DBDFC53769AF}"/>
              </a:ext>
            </a:extLst>
          </p:cNvPr>
          <p:cNvCxnSpPr>
            <a:cxnSpLocks/>
          </p:cNvCxnSpPr>
          <p:nvPr/>
        </p:nvCxnSpPr>
        <p:spPr>
          <a:xfrm flipH="1">
            <a:off x="8555600" y="891201"/>
            <a:ext cx="9319" cy="21296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9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EC46AA-C25F-3A40-A3E1-0F78E9DE52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448" y="1740879"/>
            <a:ext cx="2319812" cy="34817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3E2C041-1FC1-D34B-A7FF-8837DBD3E97B}"/>
              </a:ext>
            </a:extLst>
          </p:cNvPr>
          <p:cNvSpPr txBox="1"/>
          <p:nvPr/>
        </p:nvSpPr>
        <p:spPr>
          <a:xfrm>
            <a:off x="228600" y="3810760"/>
            <a:ext cx="8664224" cy="4488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480"/>
              </a:lnSpc>
            </a:pPr>
            <a:r>
              <a:rPr lang="es-ES" sz="3600" b="1" i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</a:rPr>
              <a:t>Equipo de Facilitadores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Public Sans" pitchFamily="2" charset="77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40F71FE4-2BED-1447-AA28-FF9A55722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9144000" cy="16617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B82B883-C24F-014B-89AC-C9101CF0B3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406" y="1661743"/>
            <a:ext cx="1745572" cy="228634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36745C6-2B08-A14F-ADF6-02C3A999B0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124" y="1938167"/>
            <a:ext cx="1666238" cy="192551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7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141D6F0-3077-D147-9D25-D00D716AD3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278" y="733026"/>
            <a:ext cx="2337262" cy="3510222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2998840" y="1251998"/>
            <a:ext cx="1669213" cy="2821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s-ES" sz="2200" b="1" i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</a:rPr>
              <a:t>Héctor </a:t>
            </a:r>
            <a:r>
              <a:rPr lang="es-ES" sz="2200" b="1" i="1" dirty="0" err="1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</a:rPr>
              <a:t>Infer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Public Sans" pitchFamily="2" charset="77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D70206-6850-374A-BD33-8C32A773D9D0}"/>
              </a:ext>
            </a:extLst>
          </p:cNvPr>
          <p:cNvSpPr txBox="1"/>
          <p:nvPr/>
        </p:nvSpPr>
        <p:spPr>
          <a:xfrm>
            <a:off x="3030663" y="1632097"/>
            <a:ext cx="4828061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Héctor </a:t>
            </a:r>
            <a:r>
              <a:rPr lang="es-E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Infer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Consultor, Facilitador y Mentor de equipos directivos multiculturales; ha desempeñado funciones directivas y dirigido programas para líderes en organizaciones en Europa y América.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Fundador de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TransformAction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empresa especializada en Cultura, Liderazgo y Valores, desde 1990, desarrolla proyectos de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Evolución Cultural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con impacto en resultados.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Desde 2002 es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Partner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Global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Trainer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Barrett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Centre.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autor del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Modelo de 10 Arquetipos</a:t>
            </a: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Construir los Equipos del Futuro</a:t>
            </a:r>
            <a:r>
              <a:rPr lang="es-E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ha creado</a:t>
            </a:r>
            <a:r>
              <a:rPr lang="es-E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 Certificaciones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Transformación Cultural Sistémica</a:t>
            </a: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Facilitador de Cambios Evolutivos</a:t>
            </a: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Cultural Business </a:t>
            </a:r>
            <a:r>
              <a:rPr lang="es-E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Partner</a:t>
            </a:r>
            <a:r>
              <a:rPr lang="es-ES" sz="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contribuir al desarrollo sostenible de las organizaciones, Héctor ha editado en español los libros de Richard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Barrett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E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“Liberando el Alma de las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Empresas”, “La Organización impulsada por Valores”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E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“Las Métricas de la Conciencia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Humana”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Héctor es coautor del manual </a:t>
            </a:r>
            <a:r>
              <a:rPr lang="es-E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“Conéctate”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una guía práctica para desarrollar equipos y del “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World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Book of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”.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línea con su propósito, Héctor acaba de producir las versiones en español de los cursos de e-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Learning</a:t>
            </a:r>
            <a:r>
              <a:rPr lang="es-E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Barrett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Academy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2E08872-7549-1E40-AC20-59BA20756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9143999" cy="96715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52836EC-CEB1-F44F-93F1-6685C0FC0C72}"/>
              </a:ext>
            </a:extLst>
          </p:cNvPr>
          <p:cNvSpPr/>
          <p:nvPr/>
        </p:nvSpPr>
        <p:spPr>
          <a:xfrm>
            <a:off x="399255" y="2832303"/>
            <a:ext cx="203287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0" indent="-171450" defTabSz="914293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Socio </a:t>
            </a:r>
            <a:r>
              <a:rPr lang="fr-FR" sz="9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Fundador</a:t>
            </a:r>
            <a:r>
              <a:rPr lang="fr-FR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fr-FR" sz="9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TransformAction</a:t>
            </a:r>
            <a:r>
              <a:rPr lang="fr-FR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· Europe</a:t>
            </a:r>
          </a:p>
          <a:p>
            <a:pPr marL="171450" lvl="0" indent="-171450" defTabSz="914293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Global </a:t>
            </a:r>
            <a:r>
              <a:rPr lang="fr-FR" sz="9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Faculty</a:t>
            </a:r>
            <a:r>
              <a:rPr lang="fr-FR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Partner de </a:t>
            </a:r>
            <a:r>
              <a:rPr lang="fr-FR" sz="9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Barrett</a:t>
            </a:r>
            <a:r>
              <a:rPr lang="fr-FR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Values Centre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AB6B5A3-8735-FE47-83D9-0D9F2BE40283}"/>
              </a:ext>
            </a:extLst>
          </p:cNvPr>
          <p:cNvSpPr/>
          <p:nvPr/>
        </p:nvSpPr>
        <p:spPr>
          <a:xfrm>
            <a:off x="399255" y="3636141"/>
            <a:ext cx="2032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i="1" dirty="0">
                <a:solidFill>
                  <a:srgbClr val="F5801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Mis principales valores personales son:</a:t>
            </a:r>
          </a:p>
          <a:p>
            <a:pPr marL="171450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Visión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Marcar la </a:t>
            </a: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diferencia</a:t>
            </a:r>
            <a:endParaRPr lang="es-ES" sz="9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Creatividad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88" y="1515474"/>
            <a:ext cx="686599" cy="686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7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2794210" y="1276602"/>
            <a:ext cx="2247485" cy="2821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s-ES" sz="2200" b="1" i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</a:rPr>
              <a:t>Gabriela </a:t>
            </a:r>
            <a:r>
              <a:rPr lang="es-ES" sz="2200" b="1" i="1" dirty="0" err="1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</a:rPr>
              <a:t>Infer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Public Sans" pitchFamily="2" charset="77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D70206-6850-374A-BD33-8C32A773D9D0}"/>
              </a:ext>
            </a:extLst>
          </p:cNvPr>
          <p:cNvSpPr txBox="1"/>
          <p:nvPr/>
        </p:nvSpPr>
        <p:spPr>
          <a:xfrm>
            <a:off x="2826032" y="1656701"/>
            <a:ext cx="5563421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Gabriela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ha sido Responsable del Desarrollo de Negocios en Latinoamérica y España para Terra del Grupo Telefónica; desde esta posición ha implementado alianzas en Brasil, Argentina, Chile, España y USA. Como Gerente de Marketing de una Unidad de Negocio de Telefónica, ha implementado el lanzamiento de productos asociados a la conectividad.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Ha complementado su formación en Sociología y Marketing, con los siguientes programas de especialización profesional: Cultural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Transformation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Tools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Practitioner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BVC Global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Trainer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PNL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Practitioner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Coach Ejecutivo y de Equipos, Transformación Cultural Sistémica y Facilitadora de Cambios Evolutivos. 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 Transform Action, desde 2007, ha participado en la implementación de Procesos in-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company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Transformación Cultural en empresas en España y Latinoamérica.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Desde 2012 es Global BVC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Trainer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Barrett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Values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Centre y ha certificado a cientos de personas y líderes en España, Portugal, Andorra, Brasil, Argentina, Chile, Colombia, Costa Rica, Ecuador, Honduras, México, Panamá, Paraguay, Perú, República Dominicana, Uruguay y Venezuela.</a:t>
            </a:r>
          </a:p>
          <a:p>
            <a:pPr>
              <a:spcAft>
                <a:spcPts val="600"/>
              </a:spcAft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Gabriela es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co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-autora del libro “A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World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Book of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Values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" y ha participado en la producción de las ediciones en español de los libros "Liberando el Alma de las Empresas", "La organización impulsada por valores" y "Métricas de la Conciencia Humana“ de Richard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Barrett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Es Global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Trainer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de los  Programas  “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Transformacion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Cultural Sistémica”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TCS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“Facilitador de Cambio Evolutivo”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FCE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y “Cultural Business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Partner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”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CBP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 Es Facilitadora en español, inglés y portugués.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2E08872-7549-1E40-AC20-59BA20756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3999" cy="96715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52836EC-CEB1-F44F-93F1-6685C0FC0C72}"/>
              </a:ext>
            </a:extLst>
          </p:cNvPr>
          <p:cNvSpPr/>
          <p:nvPr/>
        </p:nvSpPr>
        <p:spPr>
          <a:xfrm>
            <a:off x="399255" y="2832303"/>
            <a:ext cx="1886054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0" indent="-171450" defTabSz="914293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Socia Directora de </a:t>
            </a:r>
            <a:r>
              <a:rPr lang="es-ES" sz="9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TransformAction</a:t>
            </a:r>
            <a:r>
              <a:rPr lang="es-ES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· </a:t>
            </a:r>
            <a:r>
              <a:rPr lang="es-ES" sz="9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Europe</a:t>
            </a:r>
            <a:endParaRPr lang="es-ES" sz="9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lvl="0" indent="-171450" defTabSz="914293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ES" sz="9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Partner</a:t>
            </a:r>
            <a:r>
              <a:rPr lang="es-ES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&amp; CTT Global </a:t>
            </a:r>
            <a:r>
              <a:rPr lang="es-ES" sz="9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Trainer</a:t>
            </a:r>
            <a:r>
              <a:rPr lang="es-ES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s-ES" sz="9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Barrett</a:t>
            </a:r>
            <a:r>
              <a:rPr lang="es-ES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sz="9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Values</a:t>
            </a:r>
            <a:r>
              <a:rPr lang="es-ES" sz="9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Centre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AB6B5A3-8735-FE47-83D9-0D9F2BE40283}"/>
              </a:ext>
            </a:extLst>
          </p:cNvPr>
          <p:cNvSpPr/>
          <p:nvPr/>
        </p:nvSpPr>
        <p:spPr>
          <a:xfrm>
            <a:off x="399255" y="3636141"/>
            <a:ext cx="17284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i="1" dirty="0">
                <a:solidFill>
                  <a:srgbClr val="F5801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Mis principales valores personales son:</a:t>
            </a:r>
          </a:p>
          <a:p>
            <a:pPr marL="171450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Confianza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Integridad</a:t>
            </a:r>
            <a:endParaRPr lang="es-ES" sz="9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Generaciones Futuras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BC8730-ED16-BE40-A3CF-A68B6621CF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52" y="896911"/>
            <a:ext cx="1936288" cy="243332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2" y="1470713"/>
            <a:ext cx="686599" cy="686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1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1266680" y="1060345"/>
            <a:ext cx="6610639" cy="2821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Desde 2002, hemos certificado, entre otras…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2E08872-7549-1E40-AC20-59BA20756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3999" cy="967151"/>
          </a:xfrm>
          <a:prstGeom prst="rect">
            <a:avLst/>
          </a:prstGeom>
        </p:spPr>
      </p:pic>
      <p:sp>
        <p:nvSpPr>
          <p:cNvPr id="17" name="25 Rectángulo">
            <a:extLst>
              <a:ext uri="{FF2B5EF4-FFF2-40B4-BE49-F238E27FC236}">
                <a16:creationId xmlns:a16="http://schemas.microsoft.com/office/drawing/2014/main" id="{31F26590-C684-3842-81AD-4CF4E8216C23}"/>
              </a:ext>
            </a:extLst>
          </p:cNvPr>
          <p:cNvSpPr/>
          <p:nvPr/>
        </p:nvSpPr>
        <p:spPr>
          <a:xfrm>
            <a:off x="1273417" y="1655723"/>
            <a:ext cx="6610639" cy="2756528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1240"/>
              </a:lnSpc>
              <a:buClr>
                <a:schemeClr val="accent1">
                  <a:lumMod val="75000"/>
                </a:schemeClr>
              </a:buClr>
            </a:pPr>
            <a:r>
              <a:rPr lang="es-ES" sz="800" b="1" dirty="0">
                <a:solidFill>
                  <a:schemeClr val="accent1">
                    <a:lumMod val="75000"/>
                  </a:schemeClr>
                </a:solidFill>
              </a:rPr>
              <a:t>EUROPA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 Automóvil Club de Cataluña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Repsol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SABIC </a:t>
            </a: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Innovative</a:t>
            </a: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Plastics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Plus Ultra Seguros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Grupo Editorial SM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Grupo Industrial SEM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Institución Educativa SEK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ACCOR 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Compagnie</a:t>
            </a: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Wagons</a:t>
            </a: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Lits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CASER Seguros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Telefónica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Vodafone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Tgestiona</a:t>
            </a: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pPr>
              <a:lnSpc>
                <a:spcPts val="1240"/>
              </a:lnSpc>
              <a:buClr>
                <a:schemeClr val="accent1">
                  <a:lumMod val="75000"/>
                </a:schemeClr>
              </a:buClr>
            </a:pPr>
            <a:endParaRPr lang="es-E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40"/>
              </a:lnSpc>
              <a:buClr>
                <a:schemeClr val="accent1">
                  <a:lumMod val="75000"/>
                </a:schemeClr>
              </a:buClr>
            </a:pPr>
            <a:endParaRPr lang="es-E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40"/>
              </a:lnSpc>
              <a:buClr>
                <a:schemeClr val="accent1">
                  <a:lumMod val="75000"/>
                </a:schemeClr>
              </a:buClr>
            </a:pPr>
            <a:endParaRPr lang="es-E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40"/>
              </a:lnSpc>
              <a:buClr>
                <a:schemeClr val="accent1">
                  <a:lumMod val="75000"/>
                </a:schemeClr>
              </a:buClr>
            </a:pPr>
            <a:endParaRPr lang="es-E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40"/>
              </a:lnSpc>
              <a:buClr>
                <a:schemeClr val="accent1">
                  <a:lumMod val="75000"/>
                </a:schemeClr>
              </a:buClr>
            </a:pPr>
            <a:r>
              <a:rPr lang="es-ES" sz="800" b="1" dirty="0">
                <a:solidFill>
                  <a:schemeClr val="accent1">
                    <a:lumMod val="75000"/>
                  </a:schemeClr>
                </a:solidFill>
              </a:rPr>
              <a:t>LATAM</a:t>
            </a:r>
            <a:r>
              <a:rPr lang="es-ES" sz="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Alquería 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FLAR </a:t>
            </a:r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Fondo Latinoamericano de Reservas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Clínica </a:t>
            </a: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Somer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SEATECH International </a:t>
            </a: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Group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RHS Alianza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Homecare</a:t>
            </a: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Grupo SURA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Avantel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Alumina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Prebel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Tigo UNE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Grupo </a:t>
            </a: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Orbis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Yanbal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Grupo Protección</a:t>
            </a: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Novaventa</a:t>
            </a: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Grupo </a:t>
            </a: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Nutresa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Grupo </a:t>
            </a: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Habi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ts val="1240"/>
              </a:lnSpc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Unifood</a:t>
            </a:r>
            <a:endParaRPr lang="es-E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7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>
            <a:extLst>
              <a:ext uri="{FF2B5EF4-FFF2-40B4-BE49-F238E27FC236}">
                <a16:creationId xmlns:a16="http://schemas.microsoft.com/office/drawing/2014/main" id="{A71F6C8D-6257-5440-95E8-1B2CB8724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354" y="3597934"/>
            <a:ext cx="201023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889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tabLst>
                <a:tab pos="914400" algn="l"/>
              </a:tabLst>
            </a:pP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transformaction.academy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  <a:p>
            <a:pPr marL="889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tabLst>
                <a:tab pos="914400" algn="l"/>
              </a:tabLst>
            </a:pP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info@transformaction.academy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</a:t>
            </a:r>
          </a:p>
          <a:p>
            <a:pPr marL="889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tabLst>
                <a:tab pos="914400" algn="l"/>
              </a:tabLst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#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TransformActionAcademy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262A2DBD-A8FE-0F4B-97F5-C7D549FF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035" y="4594579"/>
            <a:ext cx="398747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tabLst>
                <a:tab pos="914400" algn="l"/>
              </a:tabLst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AGENDA CERTIFICACIONES |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hlinkClick r:id="rId4"/>
              </a:rPr>
              <a:t>transformaction.academy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hlinkClick r:id="rId4"/>
              </a:rPr>
              <a:t>/agenda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2223311" y="1656734"/>
            <a:ext cx="2278354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600"/>
              </a:spcAft>
              <a:buClrTx/>
              <a:defRPr/>
            </a:pPr>
            <a:r>
              <a:rPr lang="es-ES" sz="2200" b="1" i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Juan Pablo Páez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52836EC-CEB1-F44F-93F1-6685C0FC0C72}"/>
              </a:ext>
            </a:extLst>
          </p:cNvPr>
          <p:cNvSpPr/>
          <p:nvPr/>
        </p:nvSpPr>
        <p:spPr>
          <a:xfrm>
            <a:off x="2201660" y="2065393"/>
            <a:ext cx="2338373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293">
              <a:spcAft>
                <a:spcPts val="4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Director de TransformAction Academy</a:t>
            </a:r>
            <a:endParaRPr lang="fr-F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AB6B5A3-8735-FE47-83D9-0D9F2BE40283}"/>
              </a:ext>
            </a:extLst>
          </p:cNvPr>
          <p:cNvSpPr/>
          <p:nvPr/>
        </p:nvSpPr>
        <p:spPr>
          <a:xfrm>
            <a:off x="2124927" y="2301186"/>
            <a:ext cx="2426291" cy="72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rgbClr val="F5801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Mis principales valores personales </a:t>
            </a:r>
            <a:r>
              <a:rPr lang="es-ES" sz="900" b="1" dirty="0" smtClean="0">
                <a:solidFill>
                  <a:srgbClr val="F5801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son</a:t>
            </a:r>
            <a:endParaRPr lang="es-ES" sz="900" b="1" dirty="0">
              <a:solidFill>
                <a:srgbClr val="F5801F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ctr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comunicación abierta y fluida</a:t>
            </a:r>
          </a:p>
          <a:p>
            <a:pPr marL="171450" indent="-171450"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Generaciones Futuras</a:t>
            </a:r>
          </a:p>
          <a:p>
            <a:pPr marL="171450" indent="-171450"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aprendizaje continuo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D4E5C8A-94DA-6C4A-B00D-74EF466F6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5" y="1457215"/>
            <a:ext cx="1759580" cy="181621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4" y="3039355"/>
            <a:ext cx="1323642" cy="313002"/>
          </a:xfrm>
          <a:prstGeom prst="rect">
            <a:avLst/>
          </a:prstGeom>
          <a:ln>
            <a:solidFill>
              <a:srgbClr val="FFB332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20" y="1455737"/>
            <a:ext cx="1709493" cy="1709493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4939869" y="1655671"/>
            <a:ext cx="2278349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600"/>
              </a:spcAft>
              <a:buClrTx/>
              <a:defRPr/>
            </a:pPr>
            <a:r>
              <a:rPr lang="es-ES" sz="2200" b="1" i="1" dirty="0" smtClean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  <a:cs typeface="Calibri" pitchFamily="34" charset="0"/>
              </a:rPr>
              <a:t>Paula Murano</a:t>
            </a:r>
            <a:endParaRPr lang="es-ES" sz="2200" b="1" i="1" dirty="0">
              <a:solidFill>
                <a:schemeClr val="accent1">
                  <a:lumMod val="75000"/>
                </a:schemeClr>
              </a:solidFill>
              <a:latin typeface="Public Sans" pitchFamily="2" charset="77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AB6B5A3-8735-FE47-83D9-0D9F2BE40283}"/>
              </a:ext>
            </a:extLst>
          </p:cNvPr>
          <p:cNvSpPr/>
          <p:nvPr/>
        </p:nvSpPr>
        <p:spPr>
          <a:xfrm>
            <a:off x="4867063" y="2306524"/>
            <a:ext cx="2426291" cy="72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rgbClr val="F5801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Mis principales valores personales son:</a:t>
            </a:r>
          </a:p>
          <a:p>
            <a:pPr marL="171450" indent="-171450" algn="ctr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Responsabilidad</a:t>
            </a:r>
            <a:endParaRPr lang="es-ES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Empatía</a:t>
            </a:r>
            <a:endParaRPr lang="es-ES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indent="-171450" algn="ctr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Justicia</a:t>
            </a:r>
            <a:endParaRPr lang="es-ES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52836EC-CEB1-F44F-93F1-6685C0FC0C72}"/>
              </a:ext>
            </a:extLst>
          </p:cNvPr>
          <p:cNvSpPr/>
          <p:nvPr/>
        </p:nvSpPr>
        <p:spPr>
          <a:xfrm>
            <a:off x="4846958" y="2065393"/>
            <a:ext cx="224976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 defTabSz="914293">
              <a:spcAft>
                <a:spcPts val="4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Dir. Customer Care en TransformAction</a:t>
            </a:r>
            <a:endParaRPr lang="fr-F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85" y="3019104"/>
            <a:ext cx="1323642" cy="313002"/>
          </a:xfrm>
          <a:prstGeom prst="rect">
            <a:avLst/>
          </a:prstGeom>
          <a:ln>
            <a:solidFill>
              <a:srgbClr val="FFB332"/>
            </a:solidFill>
          </a:ln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2E08872-7549-1E40-AC20-59BA20756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9143999" cy="1246909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DF6BC4E-EBCF-5847-A220-F06E9917B94E}"/>
              </a:ext>
            </a:extLst>
          </p:cNvPr>
          <p:cNvSpPr txBox="1"/>
          <p:nvPr/>
        </p:nvSpPr>
        <p:spPr>
          <a:xfrm>
            <a:off x="2015673" y="125309"/>
            <a:ext cx="5076759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  <a:latin typeface="Public Sans" pitchFamily="2" charset="77"/>
                <a:cs typeface="Calibri" pitchFamily="34" charset="0"/>
              </a:rPr>
              <a:t>Contacto, información e inscripciones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0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>
            <a:extLst>
              <a:ext uri="{FF2B5EF4-FFF2-40B4-BE49-F238E27FC236}">
                <a16:creationId xmlns:a16="http://schemas.microsoft.com/office/drawing/2014/main" id="{262A2DBD-A8FE-0F4B-97F5-C7D549FF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45" y="3683128"/>
            <a:ext cx="7781510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tabLst>
                <a:tab pos="914400" algn="l"/>
              </a:tabLst>
            </a:pP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Infórmate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 en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  <a:hlinkClick r:id="rId4"/>
              </a:rPr>
              <a:t>TransformAction.Academy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Mincho" pitchFamily="49" charset="-128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35BFF3-C32E-7343-9392-BE4AFB6E8B7B}"/>
              </a:ext>
            </a:extLst>
          </p:cNvPr>
          <p:cNvSpPr txBox="1"/>
          <p:nvPr/>
        </p:nvSpPr>
        <p:spPr>
          <a:xfrm>
            <a:off x="2329961" y="3220116"/>
            <a:ext cx="4572001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base"/>
            <a:r>
              <a:rPr lang="es-ES" sz="1050" dirty="0">
                <a:solidFill>
                  <a:srgbClr val="0D3D6B"/>
                </a:solidFill>
                <a:latin typeface="Public Sans" pitchFamily="2" charset="77"/>
              </a:rPr>
              <a:t>Acompañamos la evolución de personas y organizaciones.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A5CA32-918E-CC43-8DCD-C212C0290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93176"/>
            <a:ext cx="9144000" cy="10503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E0383DE-E413-2448-8296-7613C4B35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18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21628" r="7414" b="29918"/>
          <a:stretch/>
        </p:blipFill>
        <p:spPr>
          <a:xfrm>
            <a:off x="3038343" y="2002444"/>
            <a:ext cx="3242331" cy="1038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07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F42768-17DC-1049-8D91-6A10E22BF8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105" b="9561"/>
          <a:stretch/>
        </p:blipFill>
        <p:spPr>
          <a:xfrm>
            <a:off x="4091835" y="592040"/>
            <a:ext cx="4702630" cy="3959676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D3D70206-6850-374A-BD33-8C32A773D9D0}"/>
              </a:ext>
            </a:extLst>
          </p:cNvPr>
          <p:cNvSpPr txBox="1"/>
          <p:nvPr/>
        </p:nvSpPr>
        <p:spPr>
          <a:xfrm>
            <a:off x="827088" y="719277"/>
            <a:ext cx="2778431" cy="372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>
              <a:buSzPct val="120000"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Proceso</a:t>
            </a: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Porque hace falta tiempo para actualizar nuestros paradigmas personales, energía para modificar hábitos de comportamiento que han sido muy reforzados en el pasado y audacia para atreverse a aplicar nuevas formas de pensar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actuar en las situaciones y las relaciones que caracterizan a nuestro trabajo diario.</a:t>
            </a:r>
          </a:p>
          <a:p>
            <a:pPr lvl="1"/>
            <a:endParaRPr lang="es-E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Transformación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Cultural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Porque para alinear a las personas con los cambios de estrategia de su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organización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requiere actualizar su visión de la organización, activar formas de pensar y actuar ajenas a la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Cultura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actual de la organización.</a:t>
            </a:r>
          </a:p>
          <a:p>
            <a:pPr lvl="1"/>
            <a:endParaRPr lang="es-E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Sistémica</a:t>
            </a:r>
            <a:r>
              <a:rPr lang="es-ES" sz="1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orque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activación de un nuevo conjunto de valores y conductas colectivas se inicia, se afianza y se consolida “con y a través de todos”, tal como ocurre con la </a:t>
            </a:r>
            <a:r>
              <a:rPr lang="es-E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Cultura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actual que la organización quiere actualizar para responder a sus desafíos de  integración interna y adaptación externa.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22846" r="15670" b="35368"/>
          <a:stretch/>
        </p:blipFill>
        <p:spPr>
          <a:xfrm>
            <a:off x="7769202" y="115100"/>
            <a:ext cx="1138204" cy="396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7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Descripción generada automáticamente">
            <a:extLst>
              <a:ext uri="{FF2B5EF4-FFF2-40B4-BE49-F238E27FC236}">
                <a16:creationId xmlns:a16="http://schemas.microsoft.com/office/drawing/2014/main" id="{BD74317F-D01E-524D-BF80-8A0D0F4E3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2" y="0"/>
            <a:ext cx="9121478" cy="51435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826514" y="894053"/>
            <a:ext cx="26482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</a:rPr>
              <a:t>A quién va dirigido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D70206-6850-374A-BD33-8C32A773D9D0}"/>
              </a:ext>
            </a:extLst>
          </p:cNvPr>
          <p:cNvSpPr txBox="1"/>
          <p:nvPr/>
        </p:nvSpPr>
        <p:spPr>
          <a:xfrm>
            <a:off x="812968" y="1531091"/>
            <a:ext cx="2648689" cy="2562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Gerentes de Desarrollo Humano y Organizacional, Gerentes de Talento, Responsables de Proyectos de Cultura, Innovación y Transformación Digital.</a:t>
            </a:r>
          </a:p>
          <a:p>
            <a:pPr marL="171450" indent="-1714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Consultores, </a:t>
            </a:r>
            <a:r>
              <a:rPr lang="es-E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Coaches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Business </a:t>
            </a:r>
            <a:r>
              <a:rPr lang="es-E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Partners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Facilitadores que deseen integrar el </a:t>
            </a:r>
            <a:r>
              <a:rPr lang="es-E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Modelo 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TCS</a:t>
            </a:r>
            <a:r>
              <a:rPr lang="es-ES" sz="105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 su práctica profesional.</a:t>
            </a:r>
          </a:p>
          <a:p>
            <a:pPr marL="171450" indent="-1714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Consultores certificados por Barrett </a:t>
            </a:r>
            <a:r>
              <a:rPr lang="es-E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Values</a:t>
            </a:r>
            <a:r>
              <a:rPr lang="es-E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Centre que desean adquirir Modelos y Herramientas para </a:t>
            </a:r>
            <a:r>
              <a:rPr lang="es-E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diseñar e implementar un Proceso de Transformación Cultural.</a:t>
            </a:r>
            <a:endParaRPr lang="es-E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s-E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1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B8BBB289-E10D-864C-B416-7A16B38A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531"/>
            <a:ext cx="5275386" cy="4655264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827088" y="320926"/>
            <a:ext cx="2387428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eaLnBrk="0" fontAlgn="base" hangingPunct="0">
              <a:lnSpc>
                <a:spcPts val="224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200" b="1" kern="1200" dirty="0">
                <a:solidFill>
                  <a:schemeClr val="bg1"/>
                </a:solidFill>
                <a:latin typeface="Public Sans" pitchFamily="2" charset="77"/>
                <a:cs typeface="Calibri" panose="020F0502020204030204" pitchFamily="34" charset="0"/>
              </a:rPr>
              <a:t>Fundamentos del Modelo TCS®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C713327-3585-474D-90A3-C5423DB49C0A}"/>
              </a:ext>
            </a:extLst>
          </p:cNvPr>
          <p:cNvSpPr/>
          <p:nvPr/>
        </p:nvSpPr>
        <p:spPr>
          <a:xfrm>
            <a:off x="827087" y="1334903"/>
            <a:ext cx="318220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 defTabSz="1088398">
              <a:buClr>
                <a:srgbClr val="002060"/>
              </a:buClr>
            </a:pPr>
            <a:r>
              <a:rPr lang="es-ES" sz="1800" b="1" i="1" dirty="0" smtClean="0">
                <a:solidFill>
                  <a:schemeClr val="bg1"/>
                </a:solidFill>
                <a:latin typeface="Playfair Display" pitchFamily="2" charset="77"/>
                <a:cs typeface="Calibri" pitchFamily="34" charset="0"/>
              </a:rPr>
              <a:t>“La </a:t>
            </a:r>
            <a:r>
              <a:rPr lang="es-ES" sz="1800" b="1" i="1" dirty="0">
                <a:solidFill>
                  <a:schemeClr val="bg1"/>
                </a:solidFill>
                <a:latin typeface="Playfair Display" pitchFamily="2" charset="77"/>
                <a:cs typeface="Calibri" pitchFamily="34" charset="0"/>
              </a:rPr>
              <a:t>Cultura es un factor de éxito empresarial cuando permite alinear a las personas y los procesos de la organización</a:t>
            </a:r>
          </a:p>
          <a:p>
            <a:pPr lvl="1" defTabSz="1088398">
              <a:buClr>
                <a:srgbClr val="002060"/>
              </a:buClr>
            </a:pPr>
            <a:r>
              <a:rPr lang="es-ES" sz="1800" b="1" i="1" dirty="0">
                <a:solidFill>
                  <a:schemeClr val="bg1"/>
                </a:solidFill>
                <a:latin typeface="Playfair Display" pitchFamily="2" charset="77"/>
                <a:cs typeface="Calibri" pitchFamily="34" charset="0"/>
              </a:rPr>
              <a:t>con su </a:t>
            </a:r>
            <a:r>
              <a:rPr lang="es-ES" sz="1800" b="1" i="1" dirty="0" smtClean="0">
                <a:solidFill>
                  <a:schemeClr val="bg1"/>
                </a:solidFill>
                <a:latin typeface="Playfair Display" pitchFamily="2" charset="77"/>
                <a:cs typeface="Calibri" pitchFamily="34" charset="0"/>
              </a:rPr>
              <a:t>estrategia”.</a:t>
            </a:r>
            <a:endParaRPr lang="es-ES" sz="1800" b="1" i="1" dirty="0">
              <a:solidFill>
                <a:schemeClr val="bg1"/>
              </a:solidFill>
              <a:latin typeface="Playfair Display" pitchFamily="2" charset="77"/>
              <a:cs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84" y="1253364"/>
            <a:ext cx="3084612" cy="291281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22846" r="15670" b="35368"/>
          <a:stretch/>
        </p:blipFill>
        <p:spPr>
          <a:xfrm>
            <a:off x="7769202" y="115100"/>
            <a:ext cx="1138204" cy="396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7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B8BBB289-E10D-864C-B416-7A16B38A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512642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827086" y="320926"/>
            <a:ext cx="4972639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200" b="1" kern="1200" dirty="0">
                <a:solidFill>
                  <a:srgbClr val="CDFAFF"/>
                </a:solidFill>
                <a:latin typeface="Public Sans" pitchFamily="2" charset="77"/>
                <a:cs typeface="Calibri" panose="020F0502020204030204" pitchFamily="34" charset="0"/>
              </a:rPr>
              <a:t>Fundamentos </a:t>
            </a:r>
            <a:endParaRPr lang="es-ES" sz="2200" b="1" kern="1200" dirty="0" smtClean="0">
              <a:solidFill>
                <a:srgbClr val="CDFAFF"/>
              </a:solidFill>
              <a:latin typeface="Public Sans" pitchFamily="2" charset="77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200" b="1" kern="1200" dirty="0" smtClean="0">
                <a:solidFill>
                  <a:srgbClr val="CDFAFF"/>
                </a:solidFill>
                <a:latin typeface="Public Sans" pitchFamily="2" charset="77"/>
                <a:cs typeface="Calibri" panose="020F0502020204030204" pitchFamily="34" charset="0"/>
              </a:rPr>
              <a:t>del Modelo </a:t>
            </a:r>
            <a:r>
              <a:rPr lang="es-ES" sz="2200" b="1" kern="1200" dirty="0">
                <a:solidFill>
                  <a:srgbClr val="CDFAFF"/>
                </a:solidFill>
                <a:latin typeface="Public Sans" pitchFamily="2" charset="77"/>
                <a:cs typeface="Calibri" panose="020F0502020204030204" pitchFamily="34" charset="0"/>
              </a:rPr>
              <a:t>TCS</a:t>
            </a:r>
            <a:r>
              <a:rPr lang="es-ES" sz="2200" b="1" kern="1200" dirty="0" smtClean="0">
                <a:solidFill>
                  <a:srgbClr val="CDFAFF"/>
                </a:solidFill>
                <a:latin typeface="Public Sans" pitchFamily="2" charset="77"/>
                <a:cs typeface="Calibri" panose="020F0502020204030204" pitchFamily="34" charset="0"/>
              </a:rPr>
              <a:t>® </a:t>
            </a:r>
            <a:r>
              <a:rPr lang="es-ES" sz="2200" kern="1200" dirty="0" err="1" smtClean="0">
                <a:solidFill>
                  <a:srgbClr val="CDFAFF"/>
                </a:solidFill>
                <a:latin typeface="Public Sans" pitchFamily="2" charset="77"/>
                <a:cs typeface="Calibri" panose="020F0502020204030204" pitchFamily="34" charset="0"/>
              </a:rPr>
              <a:t>by</a:t>
            </a:r>
            <a:r>
              <a:rPr lang="es-ES" sz="2200" kern="1200" dirty="0" smtClean="0">
                <a:solidFill>
                  <a:srgbClr val="CDFAFF"/>
                </a:solidFill>
                <a:latin typeface="Public Sans" pitchFamily="2" charset="77"/>
                <a:cs typeface="Calibri" panose="020F0502020204030204" pitchFamily="34" charset="0"/>
              </a:rPr>
              <a:t> </a:t>
            </a:r>
            <a:r>
              <a:rPr lang="es-ES" sz="2200" kern="1200" dirty="0" err="1" smtClean="0">
                <a:solidFill>
                  <a:srgbClr val="CDFAFF"/>
                </a:solidFill>
                <a:latin typeface="Public Sans" pitchFamily="2" charset="77"/>
                <a:cs typeface="Calibri" panose="020F0502020204030204" pitchFamily="34" charset="0"/>
              </a:rPr>
              <a:t>TransformAction</a:t>
            </a:r>
            <a:endParaRPr lang="es-ES" sz="2200" kern="1200" dirty="0">
              <a:solidFill>
                <a:srgbClr val="CDFAFF"/>
              </a:solidFill>
              <a:latin typeface="Public Sans" pitchFamily="2" charset="77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727B5C4-0A11-A043-A342-77150D8E8049}"/>
              </a:ext>
            </a:extLst>
          </p:cNvPr>
          <p:cNvSpPr/>
          <p:nvPr/>
        </p:nvSpPr>
        <p:spPr>
          <a:xfrm>
            <a:off x="827087" y="1265471"/>
            <a:ext cx="58358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 defTabSz="1088398">
              <a:spcAft>
                <a:spcPts val="1200"/>
              </a:spcAft>
              <a:buClr>
                <a:srgbClr val="002060"/>
              </a:buClr>
            </a:pPr>
            <a:r>
              <a:rPr lang="es-ES" sz="12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</a:t>
            </a:r>
            <a:r>
              <a:rPr lang="es-ES" sz="1200" b="1" dirty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una organización cobra vida cuando todos sus integrantes la ponen en práctica con sus clientes y con sus diferentes públicos de </a:t>
            </a:r>
            <a:r>
              <a:rPr lang="es-ES" sz="12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interés”.</a:t>
            </a:r>
            <a:endParaRPr lang="es-ES" sz="1200" b="1" dirty="0">
              <a:solidFill>
                <a:srgbClr val="CD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32158" y="2803799"/>
            <a:ext cx="6736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1088398">
              <a:spcAft>
                <a:spcPts val="1200"/>
              </a:spcAft>
              <a:buClr>
                <a:srgbClr val="002060"/>
              </a:buClr>
            </a:pPr>
            <a:r>
              <a:rPr lang="es-ES" sz="12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</a:t>
            </a:r>
            <a:r>
              <a:rPr lang="es-ES" sz="1200" b="1" dirty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alineación de líderes y equipos con la estrategia de su organización requiere realizar un cambio de paradigmas personales y un proceso de Transformación </a:t>
            </a:r>
            <a:r>
              <a:rPr lang="es-ES" sz="12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Cultural”.</a:t>
            </a:r>
            <a:endParaRPr lang="es-ES" sz="1200" b="1" dirty="0">
              <a:solidFill>
                <a:srgbClr val="CD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2159" y="2010900"/>
            <a:ext cx="7414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1088398">
              <a:spcAft>
                <a:spcPts val="1200"/>
              </a:spcAft>
              <a:buClr>
                <a:srgbClr val="002060"/>
              </a:buClr>
            </a:pPr>
            <a:r>
              <a:rPr lang="es-ES" sz="12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“Comunicar </a:t>
            </a:r>
            <a:r>
              <a:rPr lang="es-ES" sz="1200" b="1" dirty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nueva estrategia, junto con los principios y valores que la sustentan, resulta insuficiente para cambiar las formas de “pensar  y actuar” de las personas de una </a:t>
            </a:r>
            <a:r>
              <a:rPr lang="es-ES" sz="1200" b="1" dirty="0" smtClean="0">
                <a:solidFill>
                  <a:srgbClr val="CD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organización”.</a:t>
            </a:r>
            <a:endParaRPr lang="es-ES" sz="1200" b="1" dirty="0">
              <a:solidFill>
                <a:srgbClr val="CD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88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39AF2644-5DC2-4664-9E7D-42204A37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01364" cy="458717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C713327-3585-474D-90A3-C5423DB49C0A}"/>
              </a:ext>
            </a:extLst>
          </p:cNvPr>
          <p:cNvSpPr/>
          <p:nvPr/>
        </p:nvSpPr>
        <p:spPr>
          <a:xfrm>
            <a:off x="827088" y="1043792"/>
            <a:ext cx="2306170" cy="15619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defTabSz="1088398">
              <a:buClr>
                <a:srgbClr val="002060"/>
              </a:buClr>
            </a:pPr>
            <a:r>
              <a:rPr lang="es-ES" sz="1450" b="1" i="1" dirty="0">
                <a:solidFill>
                  <a:schemeClr val="bg1"/>
                </a:solidFill>
                <a:latin typeface="Playfair Display" pitchFamily="2" charset="77"/>
                <a:cs typeface="Calibri" pitchFamily="34" charset="0"/>
              </a:rPr>
              <a:t>El Modelo TCS® se enfoca en mejorar los procesos y los resultados actuales de los equipos para mejorar Indicadores Clave de Rendimiento de </a:t>
            </a:r>
            <a:r>
              <a:rPr lang="es-ES" sz="1450" b="1" i="1" dirty="0" smtClean="0">
                <a:solidFill>
                  <a:schemeClr val="bg1"/>
                </a:solidFill>
                <a:latin typeface="Playfair Display" pitchFamily="2" charset="77"/>
                <a:cs typeface="Calibri" pitchFamily="34" charset="0"/>
              </a:rPr>
              <a:t>las organizaciones.</a:t>
            </a:r>
            <a:endParaRPr lang="es-ES" sz="1450" b="1" i="1" dirty="0">
              <a:solidFill>
                <a:schemeClr val="bg1"/>
              </a:solidFill>
              <a:latin typeface="Playfair Display" pitchFamily="2" charset="77"/>
              <a:cs typeface="Calibri" pitchFamily="34" charset="0"/>
            </a:endParaRPr>
          </a:p>
        </p:txBody>
      </p:sp>
      <p:sp>
        <p:nvSpPr>
          <p:cNvPr id="13" name="2 Subtítulo">
            <a:extLst>
              <a:ext uri="{FF2B5EF4-FFF2-40B4-BE49-F238E27FC236}">
                <a16:creationId xmlns:a16="http://schemas.microsoft.com/office/drawing/2014/main" id="{B67B597E-A613-6348-80FA-AC55F0E5503D}"/>
              </a:ext>
            </a:extLst>
          </p:cNvPr>
          <p:cNvSpPr txBox="1">
            <a:spLocks/>
          </p:cNvSpPr>
          <p:nvPr/>
        </p:nvSpPr>
        <p:spPr>
          <a:xfrm>
            <a:off x="6605426" y="3732214"/>
            <a:ext cx="1560230" cy="660741"/>
          </a:xfrm>
          <a:prstGeom prst="rect">
            <a:avLst/>
          </a:prstGeom>
        </p:spPr>
        <p:txBody>
          <a:bodyPr lIns="0" tIns="0" rIns="0" bIns="0" numCol="1" spcCol="180000"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à"/>
              <a:defRPr sz="2200">
                <a:solidFill>
                  <a:schemeClr val="bg2"/>
                </a:solidFill>
                <a:latin typeface="+mn-lt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306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453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7pPr>
            <a:lvl8pPr marL="3428599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8pPr>
            <a:lvl9pPr marL="3885746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lvl="1" indent="0" algn="ctr" defTabSz="1088398" eaLnBrk="1" hangingPunct="1"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SzTx/>
              <a:buNone/>
            </a:pPr>
            <a:r>
              <a:rPr lang="es-ES" sz="700" b="1" dirty="0">
                <a:solidFill>
                  <a:srgbClr val="3F8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¿Cómo?</a:t>
            </a:r>
          </a:p>
          <a:p>
            <a:pPr marL="0" lvl="1" indent="0" algn="ctr" defTabSz="1088398" eaLnBrk="1" hangingPunct="1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Tx/>
              <a:buNone/>
            </a:pPr>
            <a:r>
              <a:rPr lang="es-ES" sz="700" dirty="0">
                <a:solidFill>
                  <a:srgbClr val="3F8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la activación de nuevas formas de pensar (</a:t>
            </a:r>
            <a:r>
              <a:rPr lang="es-ES" sz="700" b="1" dirty="0">
                <a:solidFill>
                  <a:srgbClr val="3F8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s-ES" sz="700" dirty="0">
                <a:solidFill>
                  <a:srgbClr val="3F8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 actuar (</a:t>
            </a:r>
            <a:r>
              <a:rPr lang="es-ES" sz="700" b="1" dirty="0">
                <a:solidFill>
                  <a:srgbClr val="3F8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conductas</a:t>
            </a:r>
            <a:r>
              <a:rPr lang="es-ES" sz="700" dirty="0">
                <a:solidFill>
                  <a:srgbClr val="3F8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 los líderes y los equipos </a:t>
            </a:r>
            <a:r>
              <a:rPr lang="es-ES" sz="700" dirty="0" smtClean="0">
                <a:solidFill>
                  <a:srgbClr val="3F8D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organizaciones.</a:t>
            </a:r>
            <a:endParaRPr lang="es-ES" sz="700" dirty="0">
              <a:solidFill>
                <a:srgbClr val="3F8D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F5251D-1CC4-438C-8BAC-D5AFFDF83DE1}"/>
              </a:ext>
            </a:extLst>
          </p:cNvPr>
          <p:cNvSpPr txBox="1"/>
          <p:nvPr/>
        </p:nvSpPr>
        <p:spPr>
          <a:xfrm>
            <a:off x="827088" y="315974"/>
            <a:ext cx="2387428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eaLnBrk="0" fontAlgn="base" hangingPunct="0">
              <a:lnSpc>
                <a:spcPts val="224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200" b="1" kern="1200" dirty="0">
                <a:solidFill>
                  <a:schemeClr val="bg1"/>
                </a:solidFill>
                <a:latin typeface="Public Sans" pitchFamily="2" charset="77"/>
                <a:cs typeface="Calibri" panose="020F0502020204030204" pitchFamily="34" charset="0"/>
              </a:rPr>
              <a:t>Fundamentos del Modelo TCS®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9" t="22846" r="15670" b="35368"/>
          <a:stretch/>
        </p:blipFill>
        <p:spPr>
          <a:xfrm>
            <a:off x="7769202" y="115100"/>
            <a:ext cx="1138204" cy="3964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4" r="22177"/>
          <a:stretch/>
        </p:blipFill>
        <p:spPr>
          <a:xfrm>
            <a:off x="5358503" y="964457"/>
            <a:ext cx="3165231" cy="2747079"/>
          </a:xfrm>
          <a:prstGeom prst="rect">
            <a:avLst/>
          </a:prstGeom>
        </p:spPr>
      </p:pic>
      <p:sp>
        <p:nvSpPr>
          <p:cNvPr id="38" name="2 Subtítulo">
            <a:extLst>
              <a:ext uri="{FF2B5EF4-FFF2-40B4-BE49-F238E27FC236}">
                <a16:creationId xmlns:a16="http://schemas.microsoft.com/office/drawing/2014/main" id="{47C5DAFD-3756-D047-8860-C161F41A4AB3}"/>
              </a:ext>
            </a:extLst>
          </p:cNvPr>
          <p:cNvSpPr txBox="1">
            <a:spLocks/>
          </p:cNvSpPr>
          <p:nvPr/>
        </p:nvSpPr>
        <p:spPr>
          <a:xfrm>
            <a:off x="4277862" y="1743556"/>
            <a:ext cx="1483502" cy="774002"/>
          </a:xfrm>
          <a:prstGeom prst="rect">
            <a:avLst/>
          </a:prstGeom>
        </p:spPr>
        <p:txBody>
          <a:bodyPr lIns="0" tIns="0" rIns="0" bIns="0" numCol="1" spcCol="180000"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à"/>
              <a:defRPr sz="2200">
                <a:solidFill>
                  <a:schemeClr val="bg2"/>
                </a:solidFill>
                <a:latin typeface="+mn-lt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–"/>
              <a:defRPr sz="2000">
                <a:solidFill>
                  <a:schemeClr val="bg2"/>
                </a:solidFill>
                <a:latin typeface="+mn-lt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2"/>
                </a:solidFill>
                <a:latin typeface="+mn-lt"/>
                <a:cs typeface="+mn-cs"/>
              </a:defRPr>
            </a:lvl5pPr>
            <a:lvl6pPr marL="2514306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453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7pPr>
            <a:lvl8pPr marL="3428599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8pPr>
            <a:lvl9pPr marL="3885746" indent="-228573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lvl="1" indent="0" algn="r" defTabSz="1088398" eaLnBrk="1" hangingPunct="1"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SzTx/>
              <a:buNone/>
            </a:pPr>
            <a:r>
              <a:rPr lang="es-ES" sz="700" b="1" dirty="0">
                <a:solidFill>
                  <a:srgbClr val="AB12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qué? </a:t>
            </a:r>
          </a:p>
          <a:p>
            <a:pPr marL="0" lvl="1" indent="0" algn="r" defTabSz="1088398" eaLnBrk="1" hangingPunct="1"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SzTx/>
              <a:buNone/>
            </a:pPr>
            <a:r>
              <a:rPr lang="es-ES" sz="700" dirty="0">
                <a:solidFill>
                  <a:srgbClr val="AB12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consolidar un Rendimiento Superior Sostenible. El esfuerzo invertido en la Transformación Cultural tiene la recompensa de una mejora medible de resultados (</a:t>
            </a:r>
            <a:r>
              <a:rPr lang="es-ES" sz="700" b="1" dirty="0">
                <a:solidFill>
                  <a:srgbClr val="AB12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r>
              <a:rPr lang="es-ES" sz="700" dirty="0">
                <a:solidFill>
                  <a:srgbClr val="AB12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9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>
            <a:extLst>
              <a:ext uri="{FF2B5EF4-FFF2-40B4-BE49-F238E27FC236}">
                <a16:creationId xmlns:a16="http://schemas.microsoft.com/office/drawing/2014/main" id="{DC96366D-4773-924B-A892-7B9490B34DC9}"/>
              </a:ext>
            </a:extLst>
          </p:cNvPr>
          <p:cNvSpPr txBox="1"/>
          <p:nvPr/>
        </p:nvSpPr>
        <p:spPr>
          <a:xfrm>
            <a:off x="827088" y="1099450"/>
            <a:ext cx="5796855" cy="589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</a:rPr>
              <a:t>En la Certificación Internacional TCS® de </a:t>
            </a:r>
            <a:r>
              <a:rPr lang="es-ES" sz="2200" b="1" dirty="0" err="1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</a:rPr>
              <a:t>TransformAction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</a:rPr>
              <a:t> </a:t>
            </a:r>
            <a:r>
              <a:rPr lang="es-ES" sz="2200" b="1" dirty="0" err="1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</a:rPr>
              <a:t>Academy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</a:rPr>
              <a:t> aprenderás a: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3D70206-6850-374A-BD33-8C32A773D9D0}"/>
              </a:ext>
            </a:extLst>
          </p:cNvPr>
          <p:cNvSpPr txBox="1"/>
          <p:nvPr/>
        </p:nvSpPr>
        <p:spPr>
          <a:xfrm>
            <a:off x="814300" y="1864869"/>
            <a:ext cx="6622395" cy="2836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Crear una coalición impulsora del cambio para liderar el Proceso de Transformación Cultural de una organización desde una visión compartida y valores comunes.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71450" lvl="0" indent="-171450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Elaborar Iniciativas de Transformación Cultural enfocadas en alinear procesos y mejorar resultados, mediante la activación de nuevos valores y comportamientos.</a:t>
            </a:r>
          </a:p>
          <a:p>
            <a:pPr marL="171450" lvl="0" indent="-171450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Comunicar las finalidades de la Transformación Cultural dándole un significado de oportunidad para los integrantes de una organización.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71450" lvl="0" indent="-171450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Definir las fases, el alcance y los actores de un Proceso de Transformación Cultural para un área de una organización real.</a:t>
            </a:r>
          </a:p>
          <a:p>
            <a:pPr marL="171450" lvl="0" indent="-171450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Empoderar a los líderes y los equipos de una organización como facilitadores e impulsores del cambio cultural, la alineación de procesos y la mejora de resultados.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71450" lvl="0" indent="-171450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Crear espacios para compartir “Buenas Prácticas”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para alinear procesos y mejorar resultados, mediante la activación de </a:t>
            </a: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nuevos valores y comportamientos.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71450" lvl="0" indent="-171450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Celebrar y difundir testimonios de “Victorias Tempranas” y las “Historias de Éxito” mediante acciones de endomarketing.</a:t>
            </a:r>
          </a:p>
          <a:p>
            <a:pPr marL="171450" lvl="0" indent="-171450"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Determinar el impacto de los cambios culturales, la alineación de procesos y la mejora de </a:t>
            </a:r>
            <a:r>
              <a:rPr lang="es-CO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resultados </a:t>
            </a:r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sobre Indicadores Clave de Rendimiento de una organización.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F99541-DD56-6141-B23B-AABA3FFD4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569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63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17C87C-F8E1-2541-BC81-0E22CA5EF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141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64E926-A5FD-314B-B641-9E0E364A767B}"/>
              </a:ext>
            </a:extLst>
          </p:cNvPr>
          <p:cNvSpPr txBox="1"/>
          <p:nvPr/>
        </p:nvSpPr>
        <p:spPr>
          <a:xfrm>
            <a:off x="819299" y="1392681"/>
            <a:ext cx="4966221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Public Sans" pitchFamily="2" charset="77"/>
                <a:ea typeface="Verdana" panose="020B0604030504040204" pitchFamily="34" charset="0"/>
              </a:rPr>
              <a:t>Certificación Internacional TCS®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60581" y="1917229"/>
            <a:ext cx="5589067" cy="54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defRPr/>
            </a:pP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TCS Parte I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Tx/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Crear una Coalición Impulsora de la Transformación Cultural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60582" y="2629066"/>
            <a:ext cx="4572000" cy="5416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s-E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TCS Parte II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Diseño conceptual de la Transformación Cultural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74541" y="3364915"/>
            <a:ext cx="4572000" cy="523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s-E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TCS Parte III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defRPr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Implementar un Ciclo de Transformación Cultural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2140" r="12821" b="36183"/>
          <a:stretch/>
        </p:blipFill>
        <p:spPr>
          <a:xfrm>
            <a:off x="7743625" y="95916"/>
            <a:ext cx="1227726" cy="409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34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6762</TotalTime>
  <Words>2650</Words>
  <Application>Microsoft Office PowerPoint</Application>
  <PresentationFormat>Presentación en pantalla (16:9)</PresentationFormat>
  <Paragraphs>264</Paragraphs>
  <Slides>25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Public Sans</vt:lpstr>
      <vt:lpstr>Open Sans</vt:lpstr>
      <vt:lpstr>Arial</vt:lpstr>
      <vt:lpstr>MS Mincho</vt:lpstr>
      <vt:lpstr>Wingdings</vt:lpstr>
      <vt:lpstr>Roboto Light</vt:lpstr>
      <vt:lpstr>Verdana</vt:lpstr>
      <vt:lpstr>MS PGothic</vt:lpstr>
      <vt:lpstr>Calibri</vt:lpstr>
      <vt:lpstr>Playfair Display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Murano</dc:creator>
  <cp:lastModifiedBy>Windows User</cp:lastModifiedBy>
  <cp:revision>192</cp:revision>
  <dcterms:modified xsi:type="dcterms:W3CDTF">2022-03-09T12:14:23Z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5CBFC5A1-70A2-414D-A761-A5B8405E156F</vt:lpwstr>
  </property>
  <property fmtid="{D5CDD505-2E9C-101B-9397-08002B2CF9AE}" pid="3" name="ArticulatePath">
    <vt:lpwstr>Certificacion TCS</vt:lpwstr>
  </property>
</Properties>
</file>